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7436"/>
  </p:normalViewPr>
  <p:slideViewPr>
    <p:cSldViewPr snapToGrid="0" snapToObjects="1">
      <p:cViewPr varScale="1">
        <p:scale>
          <a:sx n="92" d="100"/>
          <a:sy n="92" d="100"/>
        </p:scale>
        <p:origin x="114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674A5-A03F-4EC9-AE22-65E97C94DE38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CA51F-57FA-45D2-828B-14B27C189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980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7FC1E-FEA2-074A-9433-C414FFD8C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6B669-4BAB-D04A-831A-FFB54E29E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0DD8A-801C-0440-9AC3-8162BE65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18-2E79-4BE8-86AA-279E9343839B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0E1DD-7CF7-EA44-9A89-CC2B0F8B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93117-AEEA-FA4B-9E22-A5D4207E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D116-9CCD-E246-9FBA-3E211B64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720B9-33D8-C84D-B047-A832D896B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70965-EE04-FA4C-9D18-56CBF1B5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C3F0-2889-4CF5-8163-F321092D00EC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0449F-592B-A646-B4DA-A596B434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6654B-854B-4D40-8F98-1D1BE069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8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32CE95-4772-384E-BF4A-40E07C992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E6FE9-A8E9-624C-AE53-91E326979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1C4A4-13DB-E944-B1CB-0003E73E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2014-2292-4201-B86E-9F423AC69691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1DD9-206B-1A40-80AF-C04F30D9D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9EA00-97D8-DE4A-A88A-6892E8587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91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A7F8B-6CA4-F148-A879-BD94ADF94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082EE-687C-D94A-AEB2-F30A182ED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17191-CCC3-DB44-BF05-D6AC112C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2870-B78D-4781-A5BA-D23EBEB5E9FB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52907-79CB-384E-B6A5-FDB96FE7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3756E-50E6-A94E-A055-D0DF8E4AF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7C3D9-E8B7-2B44-B0FA-BBC718F9B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6B653-D936-BF43-8768-445B6E563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A4BC4-7CD0-4C4A-AEBE-D07786C38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723F-0965-4F4C-9173-35981B4A7E34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21DE4-1B94-BD4A-AD23-7D15D00F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9EB39-425F-D64E-A1F5-9A470890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4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4586C-4E71-824A-9865-7E580DCC0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6525"/>
            <a:ext cx="10515600" cy="7778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4BC2F-0DE0-FB4D-A25A-228B3D817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82E6F-F354-9948-BB1D-63CA0E221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E6596-FC92-F046-A311-9ACBC4F3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6D1E-E9CF-47A7-BEBB-B692C32EABFA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438FC-CB89-B94D-8AD4-5C4D2F5F4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E587C-3611-6F46-A978-AB8C52D9D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9EC4-711E-BD4B-BD9E-77369303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69BF1-80A7-8143-A34A-F10215A42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855BB-D592-6746-951B-AAA1C3BC9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35E01-2ED0-DD43-8D4B-5BAA747D22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129C8-624D-DC44-968A-B8131435B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DCA9A-20F4-7249-BF5B-E65F470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DB4F-ABF4-4455-BCB8-758C54C7B120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60467F-98EA-9D49-9AED-41A68D847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02C00-3198-2F43-98FA-F25F2C64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0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00764-BE7D-3746-84B2-FC9E7AD3A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EDFBB-8DAD-5B43-A4AB-1B595B7A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657F4-C904-4C1E-A8F2-7D70D8C52A02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6891B-3FBB-B34B-A6C5-2B9006F5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9ADC76-BE42-7545-A00F-8BF51A775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69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37B2A8-E3D0-164A-9572-7849E567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25F67-742A-EB42-89F4-6FAAD475B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5092A7-0ECC-894D-F529-3DB98DA0D387}"/>
              </a:ext>
            </a:extLst>
          </p:cNvPr>
          <p:cNvSpPr/>
          <p:nvPr userDrawn="1"/>
        </p:nvSpPr>
        <p:spPr>
          <a:xfrm>
            <a:off x="3927905" y="3764762"/>
            <a:ext cx="5066523" cy="121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89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52844-A271-4F4D-B2EA-8E57E029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9ADCE-32B2-2040-AAD1-AB9E3AE22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521F2-8BD9-9445-A048-669786F38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19336-E7E9-7C46-9365-1CAB25E1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EAB7D-B384-492C-9A52-F3ABF27BCB32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8182B-9640-1C42-ACDD-9C1D04A7F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F8DFA-1738-F74D-83EE-19BDDC36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7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3A5DE-45F0-8140-9D4B-E9BCB58D4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89EE6B-C75C-2241-910B-6F4A262F3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45701-340F-1141-BEA1-F6456B926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BC22E-62C4-8749-87AB-DD57EE35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A38E-2B98-4736-BDCF-AA0044442AD3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928F8-96BF-CE47-BC5A-DF231FEE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02554-5EE3-9841-AB56-99A49B536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2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061E87-8117-E840-9F33-78C6C48E6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FBDCB-5942-C840-804C-E9ACF8A72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3D93A-A512-EE4B-8110-76ED67262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1D533-1958-4735-A77B-E38E3AEBA44C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79E5A-AAB7-6343-B231-0D63A39F56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Mahesh Joshi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04BDA-B0EA-1343-8DF9-3D66D93DB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ACA97-64BA-EC40-83FE-4FEB74C0B4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9A250-F1EA-6EE6-7838-9CF05A1B9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8C8E8-30C3-DF53-9087-0F127D420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Mahesh Joshi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E142AA-B29F-8529-86C3-2EF414D5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CA97-64BA-EC40-83FE-4FEB74C0B43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20EC9B-EA02-11BB-A3F6-71A8DB6EB5E7}"/>
              </a:ext>
            </a:extLst>
          </p:cNvPr>
          <p:cNvSpPr/>
          <p:nvPr/>
        </p:nvSpPr>
        <p:spPr>
          <a:xfrm>
            <a:off x="446315" y="326570"/>
            <a:ext cx="11075126" cy="564502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rgbClr val="7030A0"/>
                </a:solidFill>
              </a:ln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C006C0-9EF6-4FF5-F47B-A12096885AAB}"/>
              </a:ext>
            </a:extLst>
          </p:cNvPr>
          <p:cNvCxnSpPr>
            <a:cxnSpLocks/>
          </p:cNvCxnSpPr>
          <p:nvPr/>
        </p:nvCxnSpPr>
        <p:spPr>
          <a:xfrm>
            <a:off x="446315" y="4004108"/>
            <a:ext cx="1107512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27FDF5-C6D8-4A74-506E-FCE165333253}"/>
              </a:ext>
            </a:extLst>
          </p:cNvPr>
          <p:cNvCxnSpPr/>
          <p:nvPr/>
        </p:nvCxnSpPr>
        <p:spPr>
          <a:xfrm>
            <a:off x="2646947" y="326570"/>
            <a:ext cx="0" cy="36775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2F4230-DB32-C56B-3C09-F3DCE73FD42D}"/>
              </a:ext>
            </a:extLst>
          </p:cNvPr>
          <p:cNvCxnSpPr>
            <a:cxnSpLocks/>
          </p:cNvCxnSpPr>
          <p:nvPr/>
        </p:nvCxnSpPr>
        <p:spPr>
          <a:xfrm flipH="1">
            <a:off x="6084770" y="4004108"/>
            <a:ext cx="11230" cy="196748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48D5167-D202-76AF-F005-E678E00C82C8}"/>
              </a:ext>
            </a:extLst>
          </p:cNvPr>
          <p:cNvCxnSpPr/>
          <p:nvPr/>
        </p:nvCxnSpPr>
        <p:spPr>
          <a:xfrm>
            <a:off x="4857549" y="326570"/>
            <a:ext cx="0" cy="36775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7637B4B-FFD0-9A85-B2AA-8AF2A102B945}"/>
              </a:ext>
            </a:extLst>
          </p:cNvPr>
          <p:cNvCxnSpPr/>
          <p:nvPr/>
        </p:nvCxnSpPr>
        <p:spPr>
          <a:xfrm>
            <a:off x="7098632" y="326570"/>
            <a:ext cx="0" cy="36775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B40442-E693-F684-EDB7-A0472A5A9113}"/>
              </a:ext>
            </a:extLst>
          </p:cNvPr>
          <p:cNvCxnSpPr/>
          <p:nvPr/>
        </p:nvCxnSpPr>
        <p:spPr>
          <a:xfrm>
            <a:off x="9291587" y="326570"/>
            <a:ext cx="0" cy="36775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65D5D73-4D9C-B757-BB82-A613535EA553}"/>
              </a:ext>
            </a:extLst>
          </p:cNvPr>
          <p:cNvCxnSpPr>
            <a:cxnSpLocks/>
          </p:cNvCxnSpPr>
          <p:nvPr/>
        </p:nvCxnSpPr>
        <p:spPr>
          <a:xfrm>
            <a:off x="2646947" y="2300688"/>
            <a:ext cx="221060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0277F80-4C21-BA6A-5829-F578610EF1DF}"/>
              </a:ext>
            </a:extLst>
          </p:cNvPr>
          <p:cNvCxnSpPr>
            <a:cxnSpLocks/>
          </p:cNvCxnSpPr>
          <p:nvPr/>
        </p:nvCxnSpPr>
        <p:spPr>
          <a:xfrm>
            <a:off x="7098632" y="2300688"/>
            <a:ext cx="221060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BA78A09-B5E3-D387-B513-EF7A4A75110D}"/>
              </a:ext>
            </a:extLst>
          </p:cNvPr>
          <p:cNvSpPr txBox="1"/>
          <p:nvPr/>
        </p:nvSpPr>
        <p:spPr>
          <a:xfrm>
            <a:off x="574434" y="430768"/>
            <a:ext cx="992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Problem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978717-C9AA-1CA5-7A9B-CB189BA95BD5}"/>
              </a:ext>
            </a:extLst>
          </p:cNvPr>
          <p:cNvSpPr txBox="1"/>
          <p:nvPr/>
        </p:nvSpPr>
        <p:spPr>
          <a:xfrm>
            <a:off x="2693597" y="43642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Solution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C70D80-754B-3828-748C-9BD80E9848E4}"/>
              </a:ext>
            </a:extLst>
          </p:cNvPr>
          <p:cNvSpPr txBox="1"/>
          <p:nvPr/>
        </p:nvSpPr>
        <p:spPr>
          <a:xfrm>
            <a:off x="4974271" y="442072"/>
            <a:ext cx="146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Unique Value</a:t>
            </a:r>
          </a:p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Proposition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BE5F2C-3F5D-19A5-C191-EA77B09D4445}"/>
              </a:ext>
            </a:extLst>
          </p:cNvPr>
          <p:cNvSpPr txBox="1"/>
          <p:nvPr/>
        </p:nvSpPr>
        <p:spPr>
          <a:xfrm>
            <a:off x="7106927" y="430768"/>
            <a:ext cx="1201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Unfair</a:t>
            </a:r>
          </a:p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Advantage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A2CD95B-51B1-75C6-1E4A-D315FFDE9AAE}"/>
              </a:ext>
            </a:extLst>
          </p:cNvPr>
          <p:cNvSpPr txBox="1"/>
          <p:nvPr/>
        </p:nvSpPr>
        <p:spPr>
          <a:xfrm>
            <a:off x="9339715" y="428474"/>
            <a:ext cx="1157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Customer </a:t>
            </a:r>
          </a:p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Segments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E14EF7-50D6-ABEE-F9EC-8D7B40F16FB4}"/>
              </a:ext>
            </a:extLst>
          </p:cNvPr>
          <p:cNvSpPr txBox="1"/>
          <p:nvPr/>
        </p:nvSpPr>
        <p:spPr>
          <a:xfrm>
            <a:off x="2703176" y="2314933"/>
            <a:ext cx="1303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Key Metrics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A85EBA-C1CD-3265-DA33-F7AAEE553EF0}"/>
              </a:ext>
            </a:extLst>
          </p:cNvPr>
          <p:cNvSpPr txBox="1"/>
          <p:nvPr/>
        </p:nvSpPr>
        <p:spPr>
          <a:xfrm>
            <a:off x="7106927" y="2300688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Channels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864B968-2F2D-04DE-CCC0-AC67C0F623C0}"/>
              </a:ext>
            </a:extLst>
          </p:cNvPr>
          <p:cNvSpPr txBox="1"/>
          <p:nvPr/>
        </p:nvSpPr>
        <p:spPr>
          <a:xfrm>
            <a:off x="574434" y="4027122"/>
            <a:ext cx="15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Cost Structure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44F0BAE-0715-3A8D-B9CA-87D32C38C8CB}"/>
              </a:ext>
            </a:extLst>
          </p:cNvPr>
          <p:cNvSpPr txBox="1"/>
          <p:nvPr/>
        </p:nvSpPr>
        <p:spPr>
          <a:xfrm>
            <a:off x="6105156" y="4027122"/>
            <a:ext cx="1839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Revenue Streams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4CD31E-BEE6-8778-92AF-DA7D130CAF49}"/>
              </a:ext>
            </a:extLst>
          </p:cNvPr>
          <p:cNvSpPr txBox="1"/>
          <p:nvPr/>
        </p:nvSpPr>
        <p:spPr>
          <a:xfrm>
            <a:off x="595836" y="925590"/>
            <a:ext cx="204613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/>
              <a:t>List your customer’s top</a:t>
            </a:r>
          </a:p>
          <a:p>
            <a:pPr defTabSz="115888"/>
            <a:r>
              <a:rPr lang="en-US" sz="1400" dirty="0"/>
              <a:t>	three problems 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 xxx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xxx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xxx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0B3038-5608-E053-477E-E1F0D1132DA2}"/>
              </a:ext>
            </a:extLst>
          </p:cNvPr>
          <p:cNvSpPr txBox="1"/>
          <p:nvPr/>
        </p:nvSpPr>
        <p:spPr>
          <a:xfrm>
            <a:off x="512678" y="2187189"/>
            <a:ext cx="20175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/>
              <a:t>List in different ways how this problem is solved today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yyy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yyy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yyy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CA8D4F-FB59-27F1-7ACD-FC80359C903E}"/>
              </a:ext>
            </a:extLst>
          </p:cNvPr>
          <p:cNvSpPr txBox="1"/>
          <p:nvPr/>
        </p:nvSpPr>
        <p:spPr>
          <a:xfrm>
            <a:off x="2712254" y="805752"/>
            <a:ext cx="21855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/>
              <a:t>Outline possible solutions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xxx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xxx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xxx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96207E-97D5-26F6-97E9-BB238C82C146}"/>
              </a:ext>
            </a:extLst>
          </p:cNvPr>
          <p:cNvSpPr txBox="1"/>
          <p:nvPr/>
        </p:nvSpPr>
        <p:spPr>
          <a:xfrm>
            <a:off x="2720196" y="2642177"/>
            <a:ext cx="21755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/>
              <a:t>List key measures that </a:t>
            </a:r>
          </a:p>
          <a:p>
            <a:pPr defTabSz="115888"/>
            <a:r>
              <a:rPr lang="en-US" sz="1400" dirty="0"/>
              <a:t>	capture your success and </a:t>
            </a:r>
          </a:p>
          <a:p>
            <a:pPr defTabSz="115888"/>
            <a:r>
              <a:rPr lang="en-US" sz="1400" dirty="0"/>
              <a:t>   milestones 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 xxx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xxx</a:t>
            </a:r>
          </a:p>
          <a:p>
            <a:pPr marL="228600" indent="-228600" defTabSz="115888">
              <a:buFont typeface="+mj-lt"/>
              <a:buAutoNum type="arabicPeriod"/>
            </a:pPr>
            <a:r>
              <a:rPr lang="en-US" sz="1400" dirty="0"/>
              <a:t>xxx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CEFFFA-C042-099B-CEDB-0A16C816A1F6}"/>
              </a:ext>
            </a:extLst>
          </p:cNvPr>
          <p:cNvSpPr txBox="1"/>
          <p:nvPr/>
        </p:nvSpPr>
        <p:spPr>
          <a:xfrm>
            <a:off x="4924595" y="1130619"/>
            <a:ext cx="221246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Features or differentiators </a:t>
            </a:r>
          </a:p>
          <a:p>
            <a:r>
              <a:rPr lang="en-US" sz="1400" dirty="0"/>
              <a:t>that allow your solution to </a:t>
            </a:r>
          </a:p>
          <a:p>
            <a:r>
              <a:rPr lang="en-US" sz="1400" dirty="0"/>
              <a:t>standout</a:t>
            </a:r>
          </a:p>
          <a:p>
            <a:r>
              <a:rPr lang="en-US" sz="1400" dirty="0"/>
              <a:t>   </a:t>
            </a:r>
          </a:p>
          <a:p>
            <a:r>
              <a:rPr lang="en-US" sz="1400" dirty="0"/>
              <a:t>It needs to be clearly </a:t>
            </a:r>
          </a:p>
          <a:p>
            <a:r>
              <a:rPr lang="en-US" sz="1400" dirty="0"/>
              <a:t>defined so that a casual</a:t>
            </a:r>
          </a:p>
          <a:p>
            <a:r>
              <a:rPr lang="en-US" sz="1400" dirty="0"/>
              <a:t>explorer of your solution </a:t>
            </a:r>
          </a:p>
          <a:p>
            <a:r>
              <a:rPr lang="en-US" sz="1400" dirty="0"/>
              <a:t>becomes a potential </a:t>
            </a:r>
          </a:p>
          <a:p>
            <a:r>
              <a:rPr lang="en-US" sz="1400" dirty="0"/>
              <a:t>Customer</a:t>
            </a:r>
          </a:p>
          <a:p>
            <a:endParaRPr lang="en-US" sz="1400" dirty="0"/>
          </a:p>
          <a:p>
            <a:r>
              <a:rPr lang="en-US" sz="1400" dirty="0"/>
              <a:t>Can you explain this idea in </a:t>
            </a:r>
          </a:p>
          <a:p>
            <a:r>
              <a:rPr lang="en-US" sz="1400" dirty="0"/>
              <a:t>An analogy approach?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350016-3144-165D-3661-7B4963F8FBEB}"/>
              </a:ext>
            </a:extLst>
          </p:cNvPr>
          <p:cNvSpPr txBox="1"/>
          <p:nvPr/>
        </p:nvSpPr>
        <p:spPr>
          <a:xfrm>
            <a:off x="7163866" y="1090143"/>
            <a:ext cx="20219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Details of your solution</a:t>
            </a:r>
          </a:p>
          <a:p>
            <a:r>
              <a:rPr lang="en-US" sz="1400" dirty="0"/>
              <a:t>that cannot be copied or </a:t>
            </a:r>
          </a:p>
          <a:p>
            <a:r>
              <a:rPr lang="en-US" sz="1400" dirty="0"/>
              <a:t>bought by competitors</a:t>
            </a:r>
          </a:p>
          <a:p>
            <a:r>
              <a:rPr lang="en-US" sz="1400" dirty="0"/>
              <a:t>Easily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7788D3-4BEE-797B-4047-4A753F760B92}"/>
              </a:ext>
            </a:extLst>
          </p:cNvPr>
          <p:cNvSpPr txBox="1"/>
          <p:nvPr/>
        </p:nvSpPr>
        <p:spPr>
          <a:xfrm>
            <a:off x="7125306" y="2667496"/>
            <a:ext cx="20604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Details of how your solution can reach your end-user for consumption? </a:t>
            </a:r>
          </a:p>
          <a:p>
            <a:r>
              <a:rPr lang="en-US" sz="1400" dirty="0"/>
              <a:t>What is the path?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454202-A0D2-9D23-B5AF-AF41D7D1C42E}"/>
              </a:ext>
            </a:extLst>
          </p:cNvPr>
          <p:cNvSpPr txBox="1"/>
          <p:nvPr/>
        </p:nvSpPr>
        <p:spPr>
          <a:xfrm>
            <a:off x="9339715" y="1074805"/>
            <a:ext cx="20604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Details of who is your customer and how well do you know the customer? </a:t>
            </a:r>
          </a:p>
          <a:p>
            <a:endParaRPr lang="en-US" sz="1400" dirty="0"/>
          </a:p>
          <a:p>
            <a:r>
              <a:rPr lang="en-US" sz="1400" dirty="0"/>
              <a:t>Why everyone interested in your solution may not be your customer? </a:t>
            </a:r>
          </a:p>
          <a:p>
            <a:endParaRPr lang="en-US" sz="1400" dirty="0"/>
          </a:p>
          <a:p>
            <a:r>
              <a:rPr lang="en-US" sz="1400" dirty="0"/>
              <a:t>Will different customers adopt your solution at different times?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1DFC79-56A8-DAAD-A7BE-266A3948CEC9}"/>
              </a:ext>
            </a:extLst>
          </p:cNvPr>
          <p:cNvSpPr txBox="1"/>
          <p:nvPr/>
        </p:nvSpPr>
        <p:spPr>
          <a:xfrm>
            <a:off x="670559" y="4378414"/>
            <a:ext cx="51023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you know the process by which you create the solution?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What ingredients go into this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Labor?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Capital?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Costs of all ingredients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Types of costs- Variable and fixed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982539-7A90-70CA-C678-272B68A07243}"/>
              </a:ext>
            </a:extLst>
          </p:cNvPr>
          <p:cNvSpPr txBox="1"/>
          <p:nvPr/>
        </p:nvSpPr>
        <p:spPr>
          <a:xfrm>
            <a:off x="6251478" y="4634825"/>
            <a:ext cx="5102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you know how to price your 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Different pricing approaches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idea of discounts and bundling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When do you collect your payment?</a:t>
            </a:r>
          </a:p>
        </p:txBody>
      </p:sp>
    </p:spTree>
    <p:extLst>
      <p:ext uri="{BB962C8B-B14F-4D97-AF65-F5344CB8AC3E}">
        <p14:creationId xmlns:p14="http://schemas.microsoft.com/office/powerpoint/2010/main" val="23048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2" grpId="0"/>
      <p:bldP spid="3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226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Ps of Entrepreneurship</dc:title>
  <dc:creator>MPJ</dc:creator>
  <cp:lastModifiedBy>Joshi, Mahesh</cp:lastModifiedBy>
  <cp:revision>13</cp:revision>
  <dcterms:created xsi:type="dcterms:W3CDTF">2021-09-09T22:51:09Z</dcterms:created>
  <dcterms:modified xsi:type="dcterms:W3CDTF">2025-02-17T15:58:25Z</dcterms:modified>
</cp:coreProperties>
</file>