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7"/>
  </p:notesMasterIdLst>
  <p:sldIdLst>
    <p:sldId id="256" r:id="rId2"/>
    <p:sldId id="264" r:id="rId3"/>
    <p:sldId id="271" r:id="rId4"/>
    <p:sldId id="281" r:id="rId5"/>
    <p:sldId id="278" r:id="rId6"/>
    <p:sldId id="269" r:id="rId7"/>
    <p:sldId id="280" r:id="rId8"/>
    <p:sldId id="282" r:id="rId9"/>
    <p:sldId id="283" r:id="rId10"/>
    <p:sldId id="284" r:id="rId11"/>
    <p:sldId id="285" r:id="rId12"/>
    <p:sldId id="286" r:id="rId13"/>
    <p:sldId id="287" r:id="rId14"/>
    <p:sldId id="288" r:id="rId15"/>
    <p:sldId id="289"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14C83-5E54-923C-4D53-13CE0CFAF348}" v="361" dt="2021-04-26T20:43:37.546"/>
    <p1510:client id="{50129D3A-892F-991E-5181-36EB061A72A8}" v="7" dt="2021-04-27T12:27:20.638"/>
    <p1510:client id="{9ECAE8F3-B9A5-4C13-8954-FC49048EB1E2}" v="5" dt="2021-04-27T00:47:20.401"/>
    <p1510:client id="{C57BE08F-96F4-61DD-D3BF-CAD1D2E054BA}" v="892" dt="2021-04-26T18:30:50.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8" autoAdjust="0"/>
    <p:restoredTop sz="94630"/>
  </p:normalViewPr>
  <p:slideViewPr>
    <p:cSldViewPr snapToGrid="0" snapToObjects="1">
      <p:cViewPr varScale="1">
        <p:scale>
          <a:sx n="93" d="100"/>
          <a:sy n="93" d="100"/>
        </p:scale>
        <p:origin x="72" y="2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CD8CF-6A6C-4BCC-BE4C-A567E66833B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5A5856-A805-4241-B1F9-C58DEE1AE972}">
      <dgm:prSet phldrT="[Text]"/>
      <dgm:spPr>
        <a:blipFill rotWithShape="0">
          <a:blip xmlns:r="http://schemas.openxmlformats.org/officeDocument/2006/relationships" r:embed="rId1"/>
          <a:stretch>
            <a:fillRect/>
          </a:stretch>
        </a:blipFill>
      </dgm:spPr>
      <dgm:t>
        <a:bodyPr/>
        <a:lstStyle/>
        <a:p>
          <a:r>
            <a:rPr lang="en-US" b="1" dirty="0">
              <a:solidFill>
                <a:schemeClr val="tx1"/>
              </a:solidFill>
            </a:rPr>
            <a:t>Nutritional Sciences</a:t>
          </a:r>
        </a:p>
      </dgm:t>
    </dgm:pt>
    <dgm:pt modelId="{B7533673-2A5B-46EA-8A97-02830E5C8359}" type="parTrans" cxnId="{38ACF838-C38D-4B63-B97C-4B4E68985739}">
      <dgm:prSet/>
      <dgm:spPr/>
      <dgm:t>
        <a:bodyPr/>
        <a:lstStyle/>
        <a:p>
          <a:endParaRPr lang="en-US"/>
        </a:p>
      </dgm:t>
    </dgm:pt>
    <dgm:pt modelId="{892ABD27-6EDA-4E35-B6ED-F8A2CE18F9AF}" type="sibTrans" cxnId="{38ACF838-C38D-4B63-B97C-4B4E68985739}">
      <dgm:prSet/>
      <dgm:spPr/>
      <dgm:t>
        <a:bodyPr/>
        <a:lstStyle/>
        <a:p>
          <a:endParaRPr lang="en-US"/>
        </a:p>
      </dgm:t>
    </dgm:pt>
    <dgm:pt modelId="{ACA43550-AB16-4CAE-8CF3-DF2AF93C3F2E}">
      <dgm:prSet phldrT="[Text]" custT="1"/>
      <dgm:spPr/>
      <dgm:t>
        <a:bodyPr/>
        <a:lstStyle/>
        <a:p>
          <a:r>
            <a:rPr lang="en-US" sz="3300" dirty="0"/>
            <a:t>Nutrition Science (NS)</a:t>
          </a:r>
        </a:p>
        <a:p>
          <a:r>
            <a:rPr lang="en-US" sz="1800" dirty="0"/>
            <a:t>Metabolic and physiological responses to diet</a:t>
          </a:r>
        </a:p>
      </dgm:t>
    </dgm:pt>
    <dgm:pt modelId="{B3D5EA56-7473-4FA1-ADD3-BF8F105B1CAD}" type="parTrans" cxnId="{7D4D3BC4-DB5E-483C-99B7-76AA01ABA7F9}">
      <dgm:prSet/>
      <dgm:spPr/>
      <dgm:t>
        <a:bodyPr/>
        <a:lstStyle/>
        <a:p>
          <a:endParaRPr lang="en-US"/>
        </a:p>
      </dgm:t>
    </dgm:pt>
    <dgm:pt modelId="{9B346E19-534E-4FBB-B7F3-C79B4E54C9F3}" type="sibTrans" cxnId="{7D4D3BC4-DB5E-483C-99B7-76AA01ABA7F9}">
      <dgm:prSet/>
      <dgm:spPr/>
      <dgm:t>
        <a:bodyPr/>
        <a:lstStyle/>
        <a:p>
          <a:endParaRPr lang="en-US"/>
        </a:p>
      </dgm:t>
    </dgm:pt>
    <dgm:pt modelId="{54209799-E957-4043-B6AF-534219676D9D}">
      <dgm:prSet phldrT="[Text]" custT="1"/>
      <dgm:spPr/>
      <dgm:t>
        <a:bodyPr/>
        <a:lstStyle/>
        <a:p>
          <a:r>
            <a:rPr lang="en-US" sz="3300" dirty="0"/>
            <a:t>Dietetics (FG)</a:t>
          </a:r>
        </a:p>
        <a:p>
          <a:r>
            <a:rPr lang="en-US" sz="1800" dirty="0"/>
            <a:t>Science of nutrition &amp; its health applications</a:t>
          </a:r>
        </a:p>
      </dgm:t>
    </dgm:pt>
    <dgm:pt modelId="{4E68ED96-C79A-4748-93AE-39E3E37AAB01}" type="parTrans" cxnId="{600C2421-70C8-4627-8285-83B6677EE5CE}">
      <dgm:prSet/>
      <dgm:spPr/>
      <dgm:t>
        <a:bodyPr/>
        <a:lstStyle/>
        <a:p>
          <a:endParaRPr lang="en-US"/>
        </a:p>
      </dgm:t>
    </dgm:pt>
    <dgm:pt modelId="{C4A993F8-33C7-4089-9A6E-3BCCAABE8CB6}" type="sibTrans" cxnId="{600C2421-70C8-4627-8285-83B6677EE5CE}">
      <dgm:prSet/>
      <dgm:spPr/>
      <dgm:t>
        <a:bodyPr/>
        <a:lstStyle/>
        <a:p>
          <a:endParaRPr lang="en-US"/>
        </a:p>
      </dgm:t>
    </dgm:pt>
    <dgm:pt modelId="{241049C3-DBBA-4869-B4A7-2BE448DAA5CB}">
      <dgm:prSet phldrT="[Text]" custT="1"/>
      <dgm:spPr/>
      <dgm:t>
        <a:bodyPr/>
        <a:lstStyle/>
        <a:p>
          <a:r>
            <a:rPr lang="en-US" sz="3300" dirty="0"/>
            <a:t>Sustainable Nutrition (SN)</a:t>
          </a:r>
        </a:p>
        <a:p>
          <a:r>
            <a:rPr lang="en-US" sz="1800" dirty="0"/>
            <a:t>Health-social-ecological-political applications</a:t>
          </a:r>
        </a:p>
      </dgm:t>
    </dgm:pt>
    <dgm:pt modelId="{F99DBBA3-2F88-458D-AFD9-1C066DE5C701}" type="parTrans" cxnId="{CABF7B2A-F381-48DA-96F9-6A2BB9563AA3}">
      <dgm:prSet/>
      <dgm:spPr/>
      <dgm:t>
        <a:bodyPr/>
        <a:lstStyle/>
        <a:p>
          <a:endParaRPr lang="en-US"/>
        </a:p>
      </dgm:t>
    </dgm:pt>
    <dgm:pt modelId="{7D37DD93-7639-43CA-A460-3AC6A64EF6CB}" type="sibTrans" cxnId="{CABF7B2A-F381-48DA-96F9-6A2BB9563AA3}">
      <dgm:prSet/>
      <dgm:spPr/>
      <dgm:t>
        <a:bodyPr/>
        <a:lstStyle/>
        <a:p>
          <a:endParaRPr lang="en-US"/>
        </a:p>
      </dgm:t>
    </dgm:pt>
    <dgm:pt modelId="{4E05D6B3-1DCB-4009-82E8-BC5B7AC14C95}" type="pres">
      <dgm:prSet presAssocID="{398CD8CF-6A6C-4BCC-BE4C-A567E66833B5}" presName="cycle" presStyleCnt="0">
        <dgm:presLayoutVars>
          <dgm:chMax val="1"/>
          <dgm:dir/>
          <dgm:animLvl val="ctr"/>
          <dgm:resizeHandles val="exact"/>
        </dgm:presLayoutVars>
      </dgm:prSet>
      <dgm:spPr/>
      <dgm:t>
        <a:bodyPr/>
        <a:lstStyle/>
        <a:p>
          <a:endParaRPr lang="en-US"/>
        </a:p>
      </dgm:t>
    </dgm:pt>
    <dgm:pt modelId="{95A4BFF0-A188-4B5C-9711-789498392445}" type="pres">
      <dgm:prSet presAssocID="{B65A5856-A805-4241-B1F9-C58DEE1AE972}" presName="centerShape" presStyleLbl="node0" presStyleIdx="0" presStyleCnt="1"/>
      <dgm:spPr/>
      <dgm:t>
        <a:bodyPr/>
        <a:lstStyle/>
        <a:p>
          <a:endParaRPr lang="en-US"/>
        </a:p>
      </dgm:t>
    </dgm:pt>
    <dgm:pt modelId="{897EEA7A-C901-4F64-89BE-4B33ABC757C8}" type="pres">
      <dgm:prSet presAssocID="{B3D5EA56-7473-4FA1-ADD3-BF8F105B1CAD}" presName="parTrans" presStyleLbl="bgSibTrans2D1" presStyleIdx="0" presStyleCnt="3" custLinFactNeighborX="4946" custLinFactNeighborY="17410"/>
      <dgm:spPr/>
      <dgm:t>
        <a:bodyPr/>
        <a:lstStyle/>
        <a:p>
          <a:endParaRPr lang="en-US"/>
        </a:p>
      </dgm:t>
    </dgm:pt>
    <dgm:pt modelId="{93272B30-6864-433E-A5A7-E1CE81FE0203}" type="pres">
      <dgm:prSet presAssocID="{ACA43550-AB16-4CAE-8CF3-DF2AF93C3F2E}" presName="node" presStyleLbl="node1" presStyleIdx="0" presStyleCnt="3" custScaleX="221570" custScaleY="136571" custRadScaleRad="149401" custRadScaleInc="-56057">
        <dgm:presLayoutVars>
          <dgm:bulletEnabled val="1"/>
        </dgm:presLayoutVars>
      </dgm:prSet>
      <dgm:spPr/>
      <dgm:t>
        <a:bodyPr/>
        <a:lstStyle/>
        <a:p>
          <a:endParaRPr lang="en-US"/>
        </a:p>
      </dgm:t>
    </dgm:pt>
    <dgm:pt modelId="{ED744899-5FFC-407C-AC68-08DC2885CCDC}" type="pres">
      <dgm:prSet presAssocID="{4E68ED96-C79A-4748-93AE-39E3E37AAB01}" presName="parTrans" presStyleLbl="bgSibTrans2D1" presStyleIdx="1" presStyleCnt="3" custAng="362772" custLinFactNeighborX="9551" custLinFactNeighborY="19542"/>
      <dgm:spPr/>
      <dgm:t>
        <a:bodyPr/>
        <a:lstStyle/>
        <a:p>
          <a:endParaRPr lang="en-US"/>
        </a:p>
      </dgm:t>
    </dgm:pt>
    <dgm:pt modelId="{13CC1C3F-DDD2-4E71-AA26-98556F0526FA}" type="pres">
      <dgm:prSet presAssocID="{54209799-E957-4043-B6AF-534219676D9D}" presName="node" presStyleLbl="node1" presStyleIdx="1" presStyleCnt="3" custScaleX="233878" custRadScaleRad="98185" custRadScaleInc="-10077">
        <dgm:presLayoutVars>
          <dgm:bulletEnabled val="1"/>
        </dgm:presLayoutVars>
      </dgm:prSet>
      <dgm:spPr/>
      <dgm:t>
        <a:bodyPr/>
        <a:lstStyle/>
        <a:p>
          <a:endParaRPr lang="en-US"/>
        </a:p>
      </dgm:t>
    </dgm:pt>
    <dgm:pt modelId="{5166A4D8-2883-4E38-A415-6E999AE576BD}" type="pres">
      <dgm:prSet presAssocID="{F99DBBA3-2F88-458D-AFD9-1C066DE5C701}" presName="parTrans" presStyleLbl="bgSibTrans2D1" presStyleIdx="2" presStyleCnt="3" custLinFactNeighborX="-6015" custLinFactNeighborY="21702"/>
      <dgm:spPr/>
      <dgm:t>
        <a:bodyPr/>
        <a:lstStyle/>
        <a:p>
          <a:endParaRPr lang="en-US"/>
        </a:p>
      </dgm:t>
    </dgm:pt>
    <dgm:pt modelId="{EBB62881-7E71-4101-B89B-550B7921800F}" type="pres">
      <dgm:prSet presAssocID="{241049C3-DBBA-4869-B4A7-2BE448DAA5CB}" presName="node" presStyleLbl="node1" presStyleIdx="2" presStyleCnt="3" custScaleX="231508" custScaleY="139851" custRadScaleRad="153215" custRadScaleInc="57000">
        <dgm:presLayoutVars>
          <dgm:bulletEnabled val="1"/>
        </dgm:presLayoutVars>
      </dgm:prSet>
      <dgm:spPr/>
      <dgm:t>
        <a:bodyPr/>
        <a:lstStyle/>
        <a:p>
          <a:endParaRPr lang="en-US"/>
        </a:p>
      </dgm:t>
    </dgm:pt>
  </dgm:ptLst>
  <dgm:cxnLst>
    <dgm:cxn modelId="{A052DB8F-22EE-4958-84D0-5AAA64CC5BA5}" type="presOf" srcId="{B65A5856-A805-4241-B1F9-C58DEE1AE972}" destId="{95A4BFF0-A188-4B5C-9711-789498392445}" srcOrd="0" destOrd="0" presId="urn:microsoft.com/office/officeart/2005/8/layout/radial4"/>
    <dgm:cxn modelId="{8FAC7F17-8FDB-4032-A2A4-13EA8AA3CAF3}" type="presOf" srcId="{4E68ED96-C79A-4748-93AE-39E3E37AAB01}" destId="{ED744899-5FFC-407C-AC68-08DC2885CCDC}" srcOrd="0" destOrd="0" presId="urn:microsoft.com/office/officeart/2005/8/layout/radial4"/>
    <dgm:cxn modelId="{56A3C0CF-5036-49F8-91B3-68D4DB5373D8}" type="presOf" srcId="{B3D5EA56-7473-4FA1-ADD3-BF8F105B1CAD}" destId="{897EEA7A-C901-4F64-89BE-4B33ABC757C8}" srcOrd="0" destOrd="0" presId="urn:microsoft.com/office/officeart/2005/8/layout/radial4"/>
    <dgm:cxn modelId="{4A6683C7-F826-4F6B-BD19-EE3894844B06}" type="presOf" srcId="{398CD8CF-6A6C-4BCC-BE4C-A567E66833B5}" destId="{4E05D6B3-1DCB-4009-82E8-BC5B7AC14C95}" srcOrd="0" destOrd="0" presId="urn:microsoft.com/office/officeart/2005/8/layout/radial4"/>
    <dgm:cxn modelId="{CA11A9B2-5D9E-4E60-92B5-4398727A74FD}" type="presOf" srcId="{ACA43550-AB16-4CAE-8CF3-DF2AF93C3F2E}" destId="{93272B30-6864-433E-A5A7-E1CE81FE0203}" srcOrd="0" destOrd="0" presId="urn:microsoft.com/office/officeart/2005/8/layout/radial4"/>
    <dgm:cxn modelId="{38ACF838-C38D-4B63-B97C-4B4E68985739}" srcId="{398CD8CF-6A6C-4BCC-BE4C-A567E66833B5}" destId="{B65A5856-A805-4241-B1F9-C58DEE1AE972}" srcOrd="0" destOrd="0" parTransId="{B7533673-2A5B-46EA-8A97-02830E5C8359}" sibTransId="{892ABD27-6EDA-4E35-B6ED-F8A2CE18F9AF}"/>
    <dgm:cxn modelId="{600C2421-70C8-4627-8285-83B6677EE5CE}" srcId="{B65A5856-A805-4241-B1F9-C58DEE1AE972}" destId="{54209799-E957-4043-B6AF-534219676D9D}" srcOrd="1" destOrd="0" parTransId="{4E68ED96-C79A-4748-93AE-39E3E37AAB01}" sibTransId="{C4A993F8-33C7-4089-9A6E-3BCCAABE8CB6}"/>
    <dgm:cxn modelId="{CABF7B2A-F381-48DA-96F9-6A2BB9563AA3}" srcId="{B65A5856-A805-4241-B1F9-C58DEE1AE972}" destId="{241049C3-DBBA-4869-B4A7-2BE448DAA5CB}" srcOrd="2" destOrd="0" parTransId="{F99DBBA3-2F88-458D-AFD9-1C066DE5C701}" sibTransId="{7D37DD93-7639-43CA-A460-3AC6A64EF6CB}"/>
    <dgm:cxn modelId="{B8FF6621-5851-4C31-94B7-A3F6B4EA0023}" type="presOf" srcId="{241049C3-DBBA-4869-B4A7-2BE448DAA5CB}" destId="{EBB62881-7E71-4101-B89B-550B7921800F}" srcOrd="0" destOrd="0" presId="urn:microsoft.com/office/officeart/2005/8/layout/radial4"/>
    <dgm:cxn modelId="{F87FEF5A-5C75-4B9B-BC43-D163D776B639}" type="presOf" srcId="{54209799-E957-4043-B6AF-534219676D9D}" destId="{13CC1C3F-DDD2-4E71-AA26-98556F0526FA}" srcOrd="0" destOrd="0" presId="urn:microsoft.com/office/officeart/2005/8/layout/radial4"/>
    <dgm:cxn modelId="{7D4D3BC4-DB5E-483C-99B7-76AA01ABA7F9}" srcId="{B65A5856-A805-4241-B1F9-C58DEE1AE972}" destId="{ACA43550-AB16-4CAE-8CF3-DF2AF93C3F2E}" srcOrd="0" destOrd="0" parTransId="{B3D5EA56-7473-4FA1-ADD3-BF8F105B1CAD}" sibTransId="{9B346E19-534E-4FBB-B7F3-C79B4E54C9F3}"/>
    <dgm:cxn modelId="{28716CC9-3506-4A6D-88BE-6F99B56039F3}" type="presOf" srcId="{F99DBBA3-2F88-458D-AFD9-1C066DE5C701}" destId="{5166A4D8-2883-4E38-A415-6E999AE576BD}" srcOrd="0" destOrd="0" presId="urn:microsoft.com/office/officeart/2005/8/layout/radial4"/>
    <dgm:cxn modelId="{D62D74A2-875A-4661-B49C-7A446229F81B}" type="presParOf" srcId="{4E05D6B3-1DCB-4009-82E8-BC5B7AC14C95}" destId="{95A4BFF0-A188-4B5C-9711-789498392445}" srcOrd="0" destOrd="0" presId="urn:microsoft.com/office/officeart/2005/8/layout/radial4"/>
    <dgm:cxn modelId="{9B114498-DCFC-4FC3-94A1-3919FED60C51}" type="presParOf" srcId="{4E05D6B3-1DCB-4009-82E8-BC5B7AC14C95}" destId="{897EEA7A-C901-4F64-89BE-4B33ABC757C8}" srcOrd="1" destOrd="0" presId="urn:microsoft.com/office/officeart/2005/8/layout/radial4"/>
    <dgm:cxn modelId="{20EC0AF4-CC64-4F28-A52A-B75A774A856A}" type="presParOf" srcId="{4E05D6B3-1DCB-4009-82E8-BC5B7AC14C95}" destId="{93272B30-6864-433E-A5A7-E1CE81FE0203}" srcOrd="2" destOrd="0" presId="urn:microsoft.com/office/officeart/2005/8/layout/radial4"/>
    <dgm:cxn modelId="{60AFFD81-A7D3-4905-9EAD-A0B6F6B8AA45}" type="presParOf" srcId="{4E05D6B3-1DCB-4009-82E8-BC5B7AC14C95}" destId="{ED744899-5FFC-407C-AC68-08DC2885CCDC}" srcOrd="3" destOrd="0" presId="urn:microsoft.com/office/officeart/2005/8/layout/radial4"/>
    <dgm:cxn modelId="{93E72D9C-EF4F-4CCA-B50A-2A996FA0D472}" type="presParOf" srcId="{4E05D6B3-1DCB-4009-82E8-BC5B7AC14C95}" destId="{13CC1C3F-DDD2-4E71-AA26-98556F0526FA}" srcOrd="4" destOrd="0" presId="urn:microsoft.com/office/officeart/2005/8/layout/radial4"/>
    <dgm:cxn modelId="{C8E9369A-A5A7-4260-8A35-4B2EC0331924}" type="presParOf" srcId="{4E05D6B3-1DCB-4009-82E8-BC5B7AC14C95}" destId="{5166A4D8-2883-4E38-A415-6E999AE576BD}" srcOrd="5" destOrd="0" presId="urn:microsoft.com/office/officeart/2005/8/layout/radial4"/>
    <dgm:cxn modelId="{CCE04A25-2C80-409B-9BF1-721E473F6A72}" type="presParOf" srcId="{4E05D6B3-1DCB-4009-82E8-BC5B7AC14C95}" destId="{EBB62881-7E71-4101-B89B-550B7921800F}"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4BFF0-A188-4B5C-9711-789498392445}">
      <dsp:nvSpPr>
        <dsp:cNvPr id="0" name=""/>
        <dsp:cNvSpPr/>
      </dsp:nvSpPr>
      <dsp:spPr>
        <a:xfrm>
          <a:off x="4260853" y="1956962"/>
          <a:ext cx="1641754" cy="1641754"/>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a:solidFill>
                <a:schemeClr val="tx1"/>
              </a:solidFill>
            </a:rPr>
            <a:t>Nutritional Sciences</a:t>
          </a:r>
        </a:p>
      </dsp:txBody>
      <dsp:txXfrm>
        <a:off x="4501282" y="2197391"/>
        <a:ext cx="1160896" cy="1160896"/>
      </dsp:txXfrm>
    </dsp:sp>
    <dsp:sp modelId="{897EEA7A-C901-4F64-89BE-4B33ABC757C8}">
      <dsp:nvSpPr>
        <dsp:cNvPr id="0" name=""/>
        <dsp:cNvSpPr/>
      </dsp:nvSpPr>
      <dsp:spPr>
        <a:xfrm rot="10881948">
          <a:off x="1976516" y="2575647"/>
          <a:ext cx="2265129" cy="4678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272B30-6864-433E-A5A7-E1CE81FE0203}">
      <dsp:nvSpPr>
        <dsp:cNvPr id="0" name=""/>
        <dsp:cNvSpPr/>
      </dsp:nvSpPr>
      <dsp:spPr>
        <a:xfrm>
          <a:off x="136928" y="1849120"/>
          <a:ext cx="3455753" cy="17040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en-US" sz="3300" kern="1200" dirty="0"/>
            <a:t>Nutrition Science (NS)</a:t>
          </a:r>
        </a:p>
        <a:p>
          <a:pPr lvl="0" algn="ctr" defTabSz="1466850">
            <a:lnSpc>
              <a:spcPct val="90000"/>
            </a:lnSpc>
            <a:spcBef>
              <a:spcPct val="0"/>
            </a:spcBef>
            <a:spcAft>
              <a:spcPct val="35000"/>
            </a:spcAft>
          </a:pPr>
          <a:r>
            <a:rPr lang="en-US" sz="1800" kern="1200" dirty="0"/>
            <a:t>Metabolic and physiological responses to diet</a:t>
          </a:r>
        </a:p>
      </dsp:txBody>
      <dsp:txXfrm>
        <a:off x="186838" y="1899030"/>
        <a:ext cx="3355933" cy="1604221"/>
      </dsp:txXfrm>
    </dsp:sp>
    <dsp:sp modelId="{ED744899-5FFC-407C-AC68-08DC2885CCDC}">
      <dsp:nvSpPr>
        <dsp:cNvPr id="0" name=""/>
        <dsp:cNvSpPr/>
      </dsp:nvSpPr>
      <dsp:spPr>
        <a:xfrm rot="16200000">
          <a:off x="4428810" y="1140302"/>
          <a:ext cx="1222696" cy="4678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C1C3F-DDD2-4E71-AA26-98556F0526FA}">
      <dsp:nvSpPr>
        <dsp:cNvPr id="0" name=""/>
        <dsp:cNvSpPr/>
      </dsp:nvSpPr>
      <dsp:spPr>
        <a:xfrm>
          <a:off x="3035126" y="51001"/>
          <a:ext cx="3647716" cy="12477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en-US" sz="3300" kern="1200" dirty="0"/>
            <a:t>Dietetics (FG)</a:t>
          </a:r>
        </a:p>
        <a:p>
          <a:pPr lvl="0" algn="ctr" defTabSz="1466850">
            <a:lnSpc>
              <a:spcPct val="90000"/>
            </a:lnSpc>
            <a:spcBef>
              <a:spcPct val="0"/>
            </a:spcBef>
            <a:spcAft>
              <a:spcPct val="35000"/>
            </a:spcAft>
          </a:pPr>
          <a:r>
            <a:rPr lang="en-US" sz="1800" kern="1200" dirty="0"/>
            <a:t>Science of nutrition &amp; its health applications</a:t>
          </a:r>
        </a:p>
      </dsp:txBody>
      <dsp:txXfrm>
        <a:off x="3071671" y="87546"/>
        <a:ext cx="3574626" cy="1174643"/>
      </dsp:txXfrm>
    </dsp:sp>
    <dsp:sp modelId="{5166A4D8-2883-4E38-A415-6E999AE576BD}">
      <dsp:nvSpPr>
        <dsp:cNvPr id="0" name=""/>
        <dsp:cNvSpPr/>
      </dsp:nvSpPr>
      <dsp:spPr>
        <a:xfrm rot="21546390">
          <a:off x="5897783" y="2612239"/>
          <a:ext cx="2342833" cy="4678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B62881-7E71-4101-B89B-550B7921800F}">
      <dsp:nvSpPr>
        <dsp:cNvPr id="0" name=""/>
        <dsp:cNvSpPr/>
      </dsp:nvSpPr>
      <dsp:spPr>
        <a:xfrm>
          <a:off x="6576019" y="1853895"/>
          <a:ext cx="3610752" cy="1744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en-US" sz="3300" kern="1200" dirty="0"/>
            <a:t>Sustainable Nutrition (SN)</a:t>
          </a:r>
        </a:p>
        <a:p>
          <a:pPr lvl="0" algn="ctr" defTabSz="1466850">
            <a:lnSpc>
              <a:spcPct val="90000"/>
            </a:lnSpc>
            <a:spcBef>
              <a:spcPct val="0"/>
            </a:spcBef>
            <a:spcAft>
              <a:spcPct val="35000"/>
            </a:spcAft>
          </a:pPr>
          <a:r>
            <a:rPr lang="en-US" sz="1800" kern="1200" dirty="0"/>
            <a:t>Health-social-ecological-political applications</a:t>
          </a:r>
        </a:p>
      </dsp:txBody>
      <dsp:txXfrm>
        <a:off x="6627127" y="1905003"/>
        <a:ext cx="3508536" cy="164275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AD14873-8835-404D-B1B7-980FBCABE74F}" type="datetimeFigureOut">
              <a:rPr lang="en-US" smtClean="0"/>
              <a:t>7/29/2021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D7DC46B-9ED7-4E4A-9536-635AF4FBB250}" type="slidenum">
              <a:rPr lang="en-US" smtClean="0"/>
              <a:t>‹#›</a:t>
            </a:fld>
            <a:endParaRPr lang="en-US"/>
          </a:p>
        </p:txBody>
      </p:sp>
    </p:spTree>
    <p:extLst>
      <p:ext uri="{BB962C8B-B14F-4D97-AF65-F5344CB8AC3E}">
        <p14:creationId xmlns:p14="http://schemas.microsoft.com/office/powerpoint/2010/main" val="60981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664A3ABB-0619-4757-BE02-5F5E8E68C166}" type="slidenum">
              <a:rPr lang="en-US" smtClean="0"/>
              <a:t>4</a:t>
            </a:fld>
            <a:endParaRPr lang="en-US"/>
          </a:p>
        </p:txBody>
      </p:sp>
    </p:spTree>
    <p:extLst>
      <p:ext uri="{BB962C8B-B14F-4D97-AF65-F5344CB8AC3E}">
        <p14:creationId xmlns:p14="http://schemas.microsoft.com/office/powerpoint/2010/main" val="139678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Arial,Sans-Serif"/>
              <a:buChar char="•"/>
            </a:pPr>
            <a:r>
              <a:rPr lang="en-US" dirty="0"/>
              <a:t>Any sustainability issue that involves one of these factors invariably has repercussions on the other two. </a:t>
            </a:r>
          </a:p>
          <a:p>
            <a:pPr marL="342900" indent="-342900">
              <a:lnSpc>
                <a:spcPct val="107000"/>
              </a:lnSpc>
              <a:spcAft>
                <a:spcPts val="800"/>
              </a:spcAft>
              <a:buFont typeface="Arial,Sans-Serif"/>
              <a:buChar char="•"/>
            </a:pPr>
            <a:r>
              <a:rPr lang="en-US" dirty="0"/>
              <a:t>The application of the WEF nexus has increased rapidly and is now an accepted approach to the study of sustainability issues.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434F8BD-A812-4B30-A9FF-7232EE043775}" type="slidenum">
              <a:rPr lang="en-US"/>
              <a:t>9</a:t>
            </a:fld>
            <a:endParaRPr lang="en-US"/>
          </a:p>
        </p:txBody>
      </p:sp>
    </p:spTree>
    <p:extLst>
      <p:ext uri="{BB962C8B-B14F-4D97-AF65-F5344CB8AC3E}">
        <p14:creationId xmlns:p14="http://schemas.microsoft.com/office/powerpoint/2010/main" val="177303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BF5CBB-ED19-D048-9B72-703437EE988E}"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02BD-483D-914A-9AD6-C27DA965A660}" type="slidenum">
              <a:rPr lang="en-US" smtClean="0"/>
              <a:t>‹#›</a:t>
            </a:fld>
            <a:endParaRPr lang="en-US"/>
          </a:p>
        </p:txBody>
      </p:sp>
    </p:spTree>
    <p:extLst>
      <p:ext uri="{BB962C8B-B14F-4D97-AF65-F5344CB8AC3E}">
        <p14:creationId xmlns:p14="http://schemas.microsoft.com/office/powerpoint/2010/main" val="101824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AE427-CC1A-44E7-913F-4075503E9100}"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20997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AE427-CC1A-44E7-913F-4075503E9100}"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224571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AE427-CC1A-44E7-913F-4075503E9100}"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332268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3AE427-CC1A-44E7-913F-4075503E9100}"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57687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AE427-CC1A-44E7-913F-4075503E9100}"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18441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3AE427-CC1A-44E7-913F-4075503E9100}"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327202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3AE427-CC1A-44E7-913F-4075503E9100}"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11097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AE427-CC1A-44E7-913F-4075503E9100}"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1121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3AE427-CC1A-44E7-913F-4075503E9100}"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185536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3AE427-CC1A-44E7-913F-4075503E9100}"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F0002-1691-44F8-A6D9-E201868E9A8C}" type="slidenum">
              <a:rPr lang="en-US" smtClean="0"/>
              <a:t>‹#›</a:t>
            </a:fld>
            <a:endParaRPr lang="en-US"/>
          </a:p>
        </p:txBody>
      </p:sp>
    </p:spTree>
    <p:extLst>
      <p:ext uri="{BB962C8B-B14F-4D97-AF65-F5344CB8AC3E}">
        <p14:creationId xmlns:p14="http://schemas.microsoft.com/office/powerpoint/2010/main" val="106958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AE427-CC1A-44E7-913F-4075503E9100}" type="datetimeFigureOut">
              <a:rPr lang="en-US" smtClean="0"/>
              <a:t>7/29/2021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F0002-1691-44F8-A6D9-E201868E9A8C}" type="slidenum">
              <a:rPr lang="en-US" smtClean="0"/>
              <a:t>‹#›</a:t>
            </a:fld>
            <a:endParaRPr lang="en-US"/>
          </a:p>
        </p:txBody>
      </p:sp>
    </p:spTree>
    <p:extLst>
      <p:ext uri="{BB962C8B-B14F-4D97-AF65-F5344CB8AC3E}">
        <p14:creationId xmlns:p14="http://schemas.microsoft.com/office/powerpoint/2010/main" val="235719559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cid:16c914b5172aabc31ef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em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8149"/>
            <a:ext cx="12192000" cy="909851"/>
          </a:xfrm>
          <a:prstGeom prst="rect">
            <a:avLst/>
          </a:prstGeom>
        </p:spPr>
      </p:pic>
      <p:sp>
        <p:nvSpPr>
          <p:cNvPr id="2" name="Title 1"/>
          <p:cNvSpPr>
            <a:spLocks noGrp="1"/>
          </p:cNvSpPr>
          <p:nvPr>
            <p:ph type="ctrTitle"/>
          </p:nvPr>
        </p:nvSpPr>
        <p:spPr>
          <a:xfrm>
            <a:off x="4959534" y="2104781"/>
            <a:ext cx="5654842" cy="3056021"/>
          </a:xfrm>
        </p:spPr>
        <p:txBody>
          <a:bodyPr>
            <a:normAutofit fontScale="90000"/>
          </a:bodyPr>
          <a:lstStyle/>
          <a:p>
            <a:pPr algn="r"/>
            <a:r>
              <a:rPr lang="en-US" sz="2800" dirty="0"/>
              <a:t>Hood College will </a:t>
            </a:r>
            <a:r>
              <a:rPr lang="en-US" sz="2800" b="1" dirty="0"/>
              <a:t>thrive</a:t>
            </a:r>
            <a:r>
              <a:rPr lang="en-US" sz="2800" dirty="0"/>
              <a:t/>
            </a:r>
            <a:br>
              <a:rPr lang="en-US" sz="2800" dirty="0"/>
            </a:br>
            <a:r>
              <a:rPr lang="en-US" sz="2800" dirty="0"/>
              <a:t>by preparing for the future, </a:t>
            </a:r>
            <a:br>
              <a:rPr lang="en-US" sz="2800" dirty="0"/>
            </a:br>
            <a:r>
              <a:rPr lang="en-US" sz="2800" dirty="0"/>
              <a:t>building on </a:t>
            </a:r>
            <a:br>
              <a:rPr lang="en-US" sz="2800" dirty="0"/>
            </a:br>
            <a:r>
              <a:rPr lang="en-US" sz="2800" dirty="0"/>
              <a:t>our </a:t>
            </a:r>
            <a:r>
              <a:rPr lang="en-US" sz="2800" b="1" dirty="0"/>
              <a:t>strong</a:t>
            </a:r>
            <a:r>
              <a:rPr lang="en-US" sz="2800" dirty="0"/>
              <a:t> foundation</a:t>
            </a:r>
            <a:br>
              <a:rPr lang="en-US" sz="2800" dirty="0"/>
            </a:br>
            <a:r>
              <a:rPr lang="en-US" sz="2800" dirty="0"/>
              <a:t>in the liberal arts </a:t>
            </a:r>
            <a:br>
              <a:rPr lang="en-US" sz="2800" dirty="0"/>
            </a:br>
            <a:r>
              <a:rPr lang="en-US" sz="2800" dirty="0"/>
              <a:t>and </a:t>
            </a:r>
            <a:r>
              <a:rPr lang="en-US" sz="2800" b="1" dirty="0"/>
              <a:t>sciences</a:t>
            </a:r>
            <a:r>
              <a:rPr lang="en-US" sz="2800" dirty="0"/>
              <a:t>. </a:t>
            </a:r>
            <a:br>
              <a:rPr lang="en-US" sz="2800" dirty="0"/>
            </a:br>
            <a:r>
              <a:rPr lang="en-US" sz="2800" dirty="0"/>
              <a:t/>
            </a:r>
            <a:br>
              <a:rPr lang="en-US" sz="2800" dirty="0"/>
            </a:br>
            <a:endParaRPr lang="en-US" sz="2800" dirty="0"/>
          </a:p>
        </p:txBody>
      </p:sp>
      <p:pic>
        <p:nvPicPr>
          <p:cNvPr id="6" name="Picture 5" descr="cid:16c914b5172aabc31ef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124200" y="159415"/>
            <a:ext cx="5943600" cy="1485900"/>
          </a:xfrm>
          <a:prstGeom prst="rect">
            <a:avLst/>
          </a:prstGeom>
          <a:noFill/>
          <a:ln>
            <a:noFill/>
          </a:ln>
        </p:spPr>
      </p:pic>
      <p:pic>
        <p:nvPicPr>
          <p:cNvPr id="3" name="Picture 2"/>
          <p:cNvPicPr>
            <a:picLocks noChangeAspect="1"/>
          </p:cNvPicPr>
          <p:nvPr/>
        </p:nvPicPr>
        <p:blipFill>
          <a:blip r:embed="rId5"/>
          <a:stretch>
            <a:fillRect/>
          </a:stretch>
        </p:blipFill>
        <p:spPr>
          <a:xfrm>
            <a:off x="982186" y="1645315"/>
            <a:ext cx="3080303" cy="4096969"/>
          </a:xfrm>
          <a:prstGeom prst="rect">
            <a:avLst/>
          </a:prstGeom>
          <a:ln w="38100">
            <a:solidFill>
              <a:schemeClr val="accent5"/>
            </a:solidFill>
          </a:ln>
        </p:spPr>
      </p:pic>
    </p:spTree>
    <p:extLst>
      <p:ext uri="{BB962C8B-B14F-4D97-AF65-F5344CB8AC3E}">
        <p14:creationId xmlns:p14="http://schemas.microsoft.com/office/powerpoint/2010/main" val="435045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A picture containing person&#10;&#10;Description automatically generated">
            <a:extLst>
              <a:ext uri="{FF2B5EF4-FFF2-40B4-BE49-F238E27FC236}">
                <a16:creationId xmlns:a16="http://schemas.microsoft.com/office/drawing/2014/main" id="{7F0D4304-2915-4EB0-AB24-6C20A78E41A5}"/>
              </a:ext>
            </a:extLst>
          </p:cNvPr>
          <p:cNvPicPr>
            <a:picLocks noChangeAspect="1"/>
          </p:cNvPicPr>
          <p:nvPr/>
        </p:nvPicPr>
        <p:blipFill>
          <a:blip r:embed="rId2"/>
          <a:stretch>
            <a:fillRect/>
          </a:stretch>
        </p:blipFill>
        <p:spPr>
          <a:xfrm>
            <a:off x="6388769" y="1203973"/>
            <a:ext cx="4307305" cy="18933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7999" y="258090"/>
            <a:ext cx="11017573" cy="1260744"/>
          </a:xfrm>
        </p:spPr>
        <p:txBody>
          <a:bodyPr>
            <a:normAutofit/>
          </a:bodyPr>
          <a:lstStyle/>
          <a:p>
            <a:pPr algn="ctr"/>
            <a:r>
              <a:rPr lang="en-US" sz="3600" b="1">
                <a:solidFill>
                  <a:schemeClr val="accent5"/>
                </a:solidFill>
                <a:cs typeface="Calibri Light"/>
              </a:rPr>
              <a:t>HEALTH INFORMATICS</a:t>
            </a:r>
            <a:endParaRPr lang="en-US" sz="3600" b="1" dirty="0">
              <a:solidFill>
                <a:schemeClr val="accent5"/>
              </a:solidFill>
              <a:cs typeface="Calibri Light"/>
            </a:endParaRPr>
          </a:p>
        </p:txBody>
      </p:sp>
      <p:sp>
        <p:nvSpPr>
          <p:cNvPr id="6" name="TextBox 5"/>
          <p:cNvSpPr txBox="1"/>
          <p:nvPr/>
        </p:nvSpPr>
        <p:spPr>
          <a:xfrm>
            <a:off x="423205" y="3343265"/>
            <a:ext cx="4973221" cy="2462213"/>
          </a:xfrm>
          <a:prstGeom prst="rect">
            <a:avLst/>
          </a:prstGeom>
          <a:noFill/>
        </p:spPr>
        <p:txBody>
          <a:bodyPr wrap="square" lIns="91440" tIns="45720" rIns="91440" bIns="45720" rtlCol="0" anchor="t">
            <a:spAutoFit/>
          </a:bodyPr>
          <a:lstStyle/>
          <a:p>
            <a:pPr>
              <a:spcAft>
                <a:spcPts val="1200"/>
              </a:spcAft>
            </a:pPr>
            <a:r>
              <a:rPr lang="en-US" sz="2400" dirty="0">
                <a:ea typeface="+mn-lt"/>
                <a:cs typeface="+mn-lt"/>
              </a:rPr>
              <a:t>Data handling and data analysis of biology studies that examine </a:t>
            </a:r>
            <a:r>
              <a:rPr lang="en-US" sz="2400">
                <a:ea typeface="+mn-lt"/>
                <a:cs typeface="+mn-lt"/>
              </a:rPr>
              <a:t>genes, proteins, and metabolites.</a:t>
            </a:r>
          </a:p>
          <a:p>
            <a:pPr>
              <a:spcAft>
                <a:spcPts val="1200"/>
              </a:spcAft>
            </a:pPr>
            <a:r>
              <a:rPr lang="en-US" sz="2400" dirty="0">
                <a:cs typeface="Calibri" panose="020F0502020204030204"/>
              </a:rPr>
              <a:t>Advances basic life science </a:t>
            </a:r>
            <a:r>
              <a:rPr lang="en-US" sz="2400">
                <a:cs typeface="Calibri" panose="020F0502020204030204"/>
              </a:rPr>
              <a:t>knowledge to understand human </a:t>
            </a:r>
            <a:r>
              <a:rPr lang="en-US" sz="2400" dirty="0">
                <a:cs typeface="Calibri" panose="020F0502020204030204"/>
              </a:rPr>
              <a:t>health, disease and treatment.  </a:t>
            </a:r>
          </a:p>
        </p:txBody>
      </p:sp>
      <p:sp>
        <p:nvSpPr>
          <p:cNvPr id="3" name="TextBox 2">
            <a:extLst>
              <a:ext uri="{FF2B5EF4-FFF2-40B4-BE49-F238E27FC236}">
                <a16:creationId xmlns:a16="http://schemas.microsoft.com/office/drawing/2014/main" id="{BCB83B0B-7BD3-414B-91AE-3735EDCC3988}"/>
              </a:ext>
            </a:extLst>
          </p:cNvPr>
          <p:cNvSpPr txBox="1"/>
          <p:nvPr/>
        </p:nvSpPr>
        <p:spPr>
          <a:xfrm>
            <a:off x="6278479" y="3210427"/>
            <a:ext cx="585135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Analysis of healthcare data (clinical and/or patient records) to assess:</a:t>
            </a:r>
          </a:p>
          <a:p>
            <a:pPr marL="742950" lvl="1" indent="-285750">
              <a:buFont typeface="Arial"/>
              <a:buChar char="•"/>
            </a:pPr>
            <a:r>
              <a:rPr lang="en-US" sz="2000">
                <a:cs typeface="Calibri"/>
              </a:rPr>
              <a:t>Clinical outcomes</a:t>
            </a:r>
          </a:p>
          <a:p>
            <a:pPr marL="742950" lvl="1" indent="-285750">
              <a:buFont typeface="Arial"/>
              <a:buChar char="•"/>
            </a:pPr>
            <a:r>
              <a:rPr lang="en-US" sz="2000">
                <a:cs typeface="Calibri"/>
              </a:rPr>
              <a:t>Healthcare costs</a:t>
            </a:r>
          </a:p>
          <a:p>
            <a:pPr marL="742950" lvl="1" indent="-285750">
              <a:buFont typeface="Arial"/>
              <a:buChar char="•"/>
            </a:pPr>
            <a:r>
              <a:rPr lang="en-US" sz="2000">
                <a:cs typeface="Calibri"/>
              </a:rPr>
              <a:t>Patient satisfaction</a:t>
            </a:r>
          </a:p>
          <a:p>
            <a:pPr marL="742950" lvl="1" indent="-285750">
              <a:buFont typeface="Arial"/>
              <a:buChar char="•"/>
            </a:pPr>
            <a:r>
              <a:rPr lang="en-US" sz="2000">
                <a:cs typeface="Calibri"/>
              </a:rPr>
              <a:t>Improved, targeted programming</a:t>
            </a:r>
          </a:p>
          <a:p>
            <a:r>
              <a:rPr lang="en-US" sz="2400" dirty="0">
                <a:cs typeface="Calibri"/>
              </a:rPr>
              <a:t>Advances research, education, public </a:t>
            </a:r>
            <a:r>
              <a:rPr lang="en-US" sz="2400">
                <a:cs typeface="Calibri"/>
              </a:rPr>
              <a:t>health, and patient care.</a:t>
            </a:r>
          </a:p>
          <a:p>
            <a:endParaRPr lang="en-US" dirty="0">
              <a:cs typeface="Calibri"/>
            </a:endParaRPr>
          </a:p>
        </p:txBody>
      </p:sp>
      <p:pic>
        <p:nvPicPr>
          <p:cNvPr id="5" name="Picture 6" descr="A picture containing text, hand&#10;&#10;Description automatically generated">
            <a:extLst>
              <a:ext uri="{FF2B5EF4-FFF2-40B4-BE49-F238E27FC236}">
                <a16:creationId xmlns:a16="http://schemas.microsoft.com/office/drawing/2014/main" id="{C7B6137D-2BCD-4836-885C-F98C92897EA9}"/>
              </a:ext>
            </a:extLst>
          </p:cNvPr>
          <p:cNvPicPr>
            <a:picLocks noChangeAspect="1"/>
          </p:cNvPicPr>
          <p:nvPr/>
        </p:nvPicPr>
        <p:blipFill>
          <a:blip r:embed="rId4"/>
          <a:stretch>
            <a:fillRect/>
          </a:stretch>
        </p:blipFill>
        <p:spPr>
          <a:xfrm>
            <a:off x="463215" y="1205966"/>
            <a:ext cx="4718384" cy="1889358"/>
          </a:xfrm>
          <a:prstGeom prst="rect">
            <a:avLst/>
          </a:prstGeom>
        </p:spPr>
      </p:pic>
      <p:sp>
        <p:nvSpPr>
          <p:cNvPr id="7" name="TextBox 6">
            <a:extLst>
              <a:ext uri="{FF2B5EF4-FFF2-40B4-BE49-F238E27FC236}">
                <a16:creationId xmlns:a16="http://schemas.microsoft.com/office/drawing/2014/main" id="{1A11C6BB-856F-4D61-8ACD-438859D76BF8}"/>
              </a:ext>
            </a:extLst>
          </p:cNvPr>
          <p:cNvSpPr txBox="1"/>
          <p:nvPr/>
        </p:nvSpPr>
        <p:spPr>
          <a:xfrm>
            <a:off x="503321" y="257876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rPr>
              <a:t>Bioinformatics</a:t>
            </a:r>
            <a:endParaRPr lang="en-US" sz="2800" b="1">
              <a:solidFill>
                <a:srgbClr val="FFFFFF"/>
              </a:solidFill>
              <a:cs typeface="Calibri"/>
            </a:endParaRPr>
          </a:p>
        </p:txBody>
      </p:sp>
      <p:sp>
        <p:nvSpPr>
          <p:cNvPr id="10" name="TextBox 9">
            <a:extLst>
              <a:ext uri="{FF2B5EF4-FFF2-40B4-BE49-F238E27FC236}">
                <a16:creationId xmlns:a16="http://schemas.microsoft.com/office/drawing/2014/main" id="{C0F23A8A-4C88-4EB3-842D-20AE16D0535D}"/>
              </a:ext>
            </a:extLst>
          </p:cNvPr>
          <p:cNvSpPr txBox="1"/>
          <p:nvPr/>
        </p:nvSpPr>
        <p:spPr>
          <a:xfrm>
            <a:off x="6388768" y="2648951"/>
            <a:ext cx="4357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dirty="0"/>
              <a:t>Health </a:t>
            </a:r>
            <a:r>
              <a:rPr lang="en-US" sz="2800" b="1"/>
              <a:t>Informatics</a:t>
            </a:r>
            <a:endParaRPr lang="en-US" sz="2800" b="1">
              <a:cs typeface="Calibri"/>
            </a:endParaRPr>
          </a:p>
        </p:txBody>
      </p:sp>
    </p:spTree>
    <p:extLst>
      <p:ext uri="{BB962C8B-B14F-4D97-AF65-F5344CB8AC3E}">
        <p14:creationId xmlns:p14="http://schemas.microsoft.com/office/powerpoint/2010/main" val="253662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8000" y="215725"/>
            <a:ext cx="10972800" cy="656310"/>
          </a:xfrm>
        </p:spPr>
        <p:txBody>
          <a:bodyPr>
            <a:normAutofit/>
          </a:bodyPr>
          <a:lstStyle/>
          <a:p>
            <a:pPr algn="ctr"/>
            <a:r>
              <a:rPr lang="en-US" sz="3600" b="1" dirty="0">
                <a:solidFill>
                  <a:schemeClr val="accent5"/>
                </a:solidFill>
              </a:rPr>
              <a:t>HEALTH PROFESSION PROGRAMS</a:t>
            </a:r>
          </a:p>
        </p:txBody>
      </p:sp>
      <p:sp>
        <p:nvSpPr>
          <p:cNvPr id="6" name="TextBox 5"/>
          <p:cNvSpPr txBox="1"/>
          <p:nvPr/>
        </p:nvSpPr>
        <p:spPr>
          <a:xfrm>
            <a:off x="368300" y="874295"/>
            <a:ext cx="6356350" cy="4200252"/>
          </a:xfrm>
          <a:prstGeom prst="rect">
            <a:avLst/>
          </a:prstGeom>
          <a:noFill/>
        </p:spPr>
        <p:txBody>
          <a:bodyPr wrap="square" lIns="91440" tIns="45720" rIns="91440" bIns="45720" rtlCol="0" anchor="t">
            <a:spAutoFit/>
          </a:bodyPr>
          <a:lstStyle/>
          <a:p>
            <a:r>
              <a:rPr lang="en-US" sz="2647" b="1" cap="small" dirty="0">
                <a:solidFill>
                  <a:srgbClr val="4E89BE"/>
                </a:solidFill>
                <a:ea typeface="+mj-ea"/>
                <a:cs typeface="Arial" pitchFamily="34" charset="0"/>
              </a:rPr>
              <a:t>Programs:</a:t>
            </a:r>
          </a:p>
          <a:p>
            <a:pPr marL="457200" indent="-457200">
              <a:buFont typeface="Arial" panose="020B0604020202020204" pitchFamily="34" charset="0"/>
              <a:buChar char="•"/>
            </a:pPr>
            <a:r>
              <a:rPr lang="en-US" sz="2800" dirty="0"/>
              <a:t>Nursing </a:t>
            </a:r>
          </a:p>
          <a:p>
            <a:pPr marL="457200" indent="-457200">
              <a:buFont typeface="Arial" panose="020B0604020202020204" pitchFamily="34" charset="0"/>
              <a:buChar char="•"/>
            </a:pPr>
            <a:r>
              <a:rPr lang="en-US" sz="2800" dirty="0"/>
              <a:t>Nutrition</a:t>
            </a:r>
          </a:p>
          <a:p>
            <a:pPr marL="457200" indent="-457200">
              <a:buFont typeface="Arial" panose="020B0604020202020204" pitchFamily="34" charset="0"/>
              <a:buChar char="•"/>
            </a:pPr>
            <a:r>
              <a:rPr lang="en-US" sz="2800" dirty="0"/>
              <a:t>And more to come!</a:t>
            </a:r>
            <a:endParaRPr lang="en-US" dirty="0"/>
          </a:p>
          <a:p>
            <a:pPr marL="342900" indent="-342900"/>
            <a:endParaRPr lang="en-US" dirty="0"/>
          </a:p>
          <a:p>
            <a:pPr marL="342900" indent="-342900"/>
            <a:r>
              <a:rPr lang="en-US" sz="2647" b="1" cap="small" dirty="0">
                <a:solidFill>
                  <a:srgbClr val="4E89BE"/>
                </a:solidFill>
                <a:ea typeface="+mj-ea"/>
                <a:cs typeface="Arial" pitchFamily="34" charset="0"/>
              </a:rPr>
              <a:t>Laboratories:</a:t>
            </a:r>
          </a:p>
          <a:p>
            <a:pPr marL="457200" indent="-457200">
              <a:buFont typeface="Arial" panose="020B0604020202020204" pitchFamily="34" charset="0"/>
              <a:buChar char="•"/>
            </a:pPr>
            <a:r>
              <a:rPr lang="en-US" sz="2800" dirty="0"/>
              <a:t>Expansion of existing labs and simulation rooms for nursing</a:t>
            </a:r>
          </a:p>
          <a:p>
            <a:pPr marL="457200" indent="-457200">
              <a:buFont typeface="Arial" panose="020B0604020202020204" pitchFamily="34" charset="0"/>
              <a:buChar char="•"/>
            </a:pPr>
            <a:r>
              <a:rPr lang="en-US" sz="2800" dirty="0"/>
              <a:t>Expansion of placement sites at FH, Meritus and others</a:t>
            </a:r>
          </a:p>
        </p:txBody>
      </p:sp>
      <p:pic>
        <p:nvPicPr>
          <p:cNvPr id="7" name="Picture 6"/>
          <p:cNvPicPr>
            <a:picLocks noChangeAspect="1"/>
          </p:cNvPicPr>
          <p:nvPr/>
        </p:nvPicPr>
        <p:blipFill>
          <a:blip r:embed="rId3"/>
          <a:stretch>
            <a:fillRect/>
          </a:stretch>
        </p:blipFill>
        <p:spPr>
          <a:xfrm>
            <a:off x="6193638" y="1503552"/>
            <a:ext cx="2645561" cy="1767525"/>
          </a:xfrm>
          <a:prstGeom prst="rect">
            <a:avLst/>
          </a:prstGeom>
          <a:ln w="38100">
            <a:solidFill>
              <a:schemeClr val="accent5"/>
            </a:solidFill>
          </a:ln>
        </p:spPr>
      </p:pic>
      <p:sp>
        <p:nvSpPr>
          <p:cNvPr id="3" name="AutoShape 2" descr="Eczema and Health Insurance | Help with Eczema Prescription Co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ealthcare | Fujifilm [United St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75" y="2762250"/>
            <a:ext cx="2143125" cy="2143125"/>
          </a:xfrm>
          <a:prstGeom prst="rect">
            <a:avLst/>
          </a:prstGeom>
          <a:noFill/>
          <a:ln w="44450" cmpd="sng">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0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hould You Become a Nurse? 5 Things to Cons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98" y="285044"/>
            <a:ext cx="2946402" cy="1964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7999" y="258090"/>
            <a:ext cx="9759951" cy="1260744"/>
          </a:xfrm>
        </p:spPr>
        <p:txBody>
          <a:bodyPr>
            <a:normAutofit/>
          </a:bodyPr>
          <a:lstStyle/>
          <a:p>
            <a:pPr algn="ctr"/>
            <a:r>
              <a:rPr lang="en-US" sz="3600" b="1" dirty="0">
                <a:solidFill>
                  <a:schemeClr val="accent5"/>
                </a:solidFill>
              </a:rPr>
              <a:t>                                 NURSING</a:t>
            </a:r>
          </a:p>
        </p:txBody>
      </p:sp>
      <p:sp>
        <p:nvSpPr>
          <p:cNvPr id="6" name="TextBox 5"/>
          <p:cNvSpPr txBox="1"/>
          <p:nvPr/>
        </p:nvSpPr>
        <p:spPr>
          <a:xfrm>
            <a:off x="450850" y="2205905"/>
            <a:ext cx="11188698" cy="4555093"/>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t>BSN program established in 2015</a:t>
            </a:r>
            <a:endParaRPr lang="en-US" sz="2400" dirty="0">
              <a:cs typeface="Calibri"/>
            </a:endParaRPr>
          </a:p>
          <a:p>
            <a:pPr marL="342900" indent="-342900">
              <a:spcAft>
                <a:spcPts val="1200"/>
              </a:spcAft>
              <a:buFont typeface="Arial" panose="020B0604020202020204" pitchFamily="34" charset="0"/>
              <a:buChar char="•"/>
            </a:pPr>
            <a:r>
              <a:rPr lang="en-US" sz="2400" dirty="0"/>
              <a:t>Consistent with our vision for the School of Health Sciences, one of the curriculum's strength is a focus on community health</a:t>
            </a:r>
            <a:endParaRPr lang="en-US" sz="2400" dirty="0">
              <a:cs typeface="Calibri" panose="020F0502020204030204"/>
            </a:endParaRPr>
          </a:p>
          <a:p>
            <a:pPr marL="342900" indent="-342900">
              <a:spcAft>
                <a:spcPts val="1200"/>
              </a:spcAft>
              <a:buFont typeface="Arial" panose="020B0604020202020204" pitchFamily="34" charset="0"/>
              <a:buChar char="•"/>
            </a:pPr>
            <a:r>
              <a:rPr lang="en-US" sz="2400" dirty="0"/>
              <a:t>Largest major; in 2020  a record class of 20 BSN graduates.</a:t>
            </a:r>
            <a:endParaRPr lang="en-US" sz="2400" dirty="0">
              <a:cs typeface="Calibri" panose="020F0502020204030204"/>
            </a:endParaRPr>
          </a:p>
          <a:p>
            <a:pPr marL="342900" indent="-342900">
              <a:spcAft>
                <a:spcPts val="1200"/>
              </a:spcAft>
              <a:buFont typeface="Arial" panose="020B0604020202020204" pitchFamily="34" charset="0"/>
              <a:buChar char="•"/>
            </a:pPr>
            <a:r>
              <a:rPr lang="en-US" sz="2400" dirty="0"/>
              <a:t>In partnership with Frederick Health, this fall we will expand capacity by using shared space for classrooms, simulation labs and laboratories for the nutrition program and for onsite training for FH employees</a:t>
            </a:r>
            <a:endParaRPr lang="en-US" sz="2400" dirty="0">
              <a:cs typeface="Calibri" panose="020F0502020204030204"/>
            </a:endParaRPr>
          </a:p>
          <a:p>
            <a:pPr marL="342900" indent="-342900">
              <a:spcAft>
                <a:spcPts val="1200"/>
              </a:spcAft>
              <a:buFont typeface="Arial" panose="020B0604020202020204" pitchFamily="34" charset="0"/>
              <a:buChar char="•"/>
            </a:pPr>
            <a:r>
              <a:rPr lang="en-US" sz="2400" dirty="0"/>
              <a:t>We are currently developing a proposal for a Doctorate in Nurse Practitioner</a:t>
            </a:r>
            <a:endParaRPr lang="en-US" sz="2400" dirty="0">
              <a:cs typeface="Calibri" panose="020F0502020204030204"/>
            </a:endParaRPr>
          </a:p>
          <a:p>
            <a:endParaRPr lang="en-US" sz="2400" dirty="0"/>
          </a:p>
          <a:p>
            <a:endParaRPr lang="en-US" sz="2400" dirty="0"/>
          </a:p>
        </p:txBody>
      </p:sp>
    </p:spTree>
    <p:extLst>
      <p:ext uri="{BB962C8B-B14F-4D97-AF65-F5344CB8AC3E}">
        <p14:creationId xmlns:p14="http://schemas.microsoft.com/office/powerpoint/2010/main" val="229062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trigenetics Nutrigenomics, what is it and what it is n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793" y="0"/>
            <a:ext cx="4572000" cy="1856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419101" y="39603"/>
            <a:ext cx="11017573" cy="1260744"/>
          </a:xfrm>
          <a:noFill/>
        </p:spPr>
        <p:txBody>
          <a:bodyPr>
            <a:normAutofit/>
          </a:bodyPr>
          <a:lstStyle/>
          <a:p>
            <a:pPr algn="ctr"/>
            <a:r>
              <a:rPr lang="en-US" sz="4800" b="1" dirty="0">
                <a:solidFill>
                  <a:srgbClr val="0070C0"/>
                </a:solidFill>
              </a:rPr>
              <a:t>NUTRITION</a:t>
            </a:r>
          </a:p>
        </p:txBody>
      </p:sp>
      <p:sp>
        <p:nvSpPr>
          <p:cNvPr id="6" name="TextBox 5"/>
          <p:cNvSpPr txBox="1"/>
          <p:nvPr/>
        </p:nvSpPr>
        <p:spPr>
          <a:xfrm>
            <a:off x="419101" y="1465891"/>
            <a:ext cx="11506200" cy="4401205"/>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t>Masters of Science in Nutrition, anticipated launch in Fall 2021</a:t>
            </a:r>
            <a:endParaRPr lang="en-US" sz="2400" dirty="0">
              <a:cs typeface="Calibri"/>
            </a:endParaRPr>
          </a:p>
          <a:p>
            <a:pPr marL="342900" indent="-342900">
              <a:spcAft>
                <a:spcPts val="1200"/>
              </a:spcAft>
              <a:buFont typeface="Arial" panose="020B0604020202020204" pitchFamily="34" charset="0"/>
              <a:buChar char="•"/>
            </a:pPr>
            <a:r>
              <a:rPr lang="en-US" sz="2400" dirty="0"/>
              <a:t>Both strong research and applied experience foci built into curriculum</a:t>
            </a:r>
          </a:p>
          <a:p>
            <a:pPr marL="342900" indent="-342900">
              <a:spcAft>
                <a:spcPts val="1200"/>
              </a:spcAft>
              <a:buFont typeface="Arial" panose="020B0604020202020204" pitchFamily="34" charset="0"/>
              <a:buChar char="•"/>
            </a:pPr>
            <a:r>
              <a:rPr lang="en-US" sz="2400" dirty="0"/>
              <a:t>Three tracks, the first of which will lead to the registered dietician credential</a:t>
            </a:r>
            <a:endParaRPr lang="en-US" sz="2400" dirty="0">
              <a:cs typeface="Calibri"/>
            </a:endParaRPr>
          </a:p>
          <a:p>
            <a:pPr marL="342900" indent="-342900">
              <a:spcAft>
                <a:spcPts val="1200"/>
              </a:spcAft>
              <a:buFont typeface="Arial" panose="020B0604020202020204" pitchFamily="34" charset="0"/>
              <a:buChar char="•"/>
            </a:pPr>
            <a:r>
              <a:rPr lang="en-US" sz="2400" dirty="0"/>
              <a:t>The other two tracks will be unique in MD and will capitalize on Hood’s strengths in business and biology, respectively, and our </a:t>
            </a:r>
            <a:r>
              <a:rPr lang="en-US" sz="2400"/>
              <a:t>partnerships </a:t>
            </a:r>
            <a:r>
              <a:rPr lang="en-US" sz="2400" dirty="0"/>
              <a:t> with the local agricultural industry, the USDA, the local farm-to-table movement, FFSN, and retail food establishments</a:t>
            </a:r>
            <a:endParaRPr lang="en-US" sz="2400" dirty="0">
              <a:cs typeface="Calibri"/>
            </a:endParaRPr>
          </a:p>
          <a:p>
            <a:pPr marL="342900" indent="-342900">
              <a:spcAft>
                <a:spcPts val="1200"/>
              </a:spcAft>
              <a:buFont typeface="Arial" panose="020B0604020202020204" pitchFamily="34" charset="0"/>
              <a:buChar char="•"/>
            </a:pPr>
            <a:r>
              <a:rPr lang="en-US" sz="2400" dirty="0"/>
              <a:t>It also will intersect with the Public Health program to enable students to explore the social, political and economic systems that support or create barriers to accessing </a:t>
            </a:r>
            <a:r>
              <a:rPr lang="en-US" sz="2400"/>
              <a:t>healthy, sustainable food</a:t>
            </a:r>
            <a:endParaRPr lang="en-US" sz="2400">
              <a:cs typeface="Calibri"/>
            </a:endParaRPr>
          </a:p>
        </p:txBody>
      </p:sp>
      <p:pic>
        <p:nvPicPr>
          <p:cNvPr id="7" name="Picture 6" descr="Nutrigenetics Nutrigenomics, what is it and what it is n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81" y="0"/>
            <a:ext cx="4297920" cy="174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8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248265367"/>
              </p:ext>
            </p:extLst>
          </p:nvPr>
        </p:nvGraphicFramePr>
        <p:xfrm>
          <a:off x="681038" y="1187450"/>
          <a:ext cx="10240962"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69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7999" y="258090"/>
            <a:ext cx="11017573" cy="1260744"/>
          </a:xfrm>
        </p:spPr>
        <p:txBody>
          <a:bodyPr>
            <a:normAutofit/>
          </a:bodyPr>
          <a:lstStyle/>
          <a:p>
            <a:pPr algn="ctr"/>
            <a:r>
              <a:rPr lang="en-US" sz="7200" b="1" dirty="0">
                <a:solidFill>
                  <a:schemeClr val="accent5"/>
                </a:solidFill>
              </a:rPr>
              <a:t>Q &amp; A</a:t>
            </a:r>
          </a:p>
        </p:txBody>
      </p:sp>
      <p:sp>
        <p:nvSpPr>
          <p:cNvPr id="7" name="TextBox 6"/>
          <p:cNvSpPr txBox="1"/>
          <p:nvPr/>
        </p:nvSpPr>
        <p:spPr>
          <a:xfrm>
            <a:off x="948459" y="2330177"/>
            <a:ext cx="8439150" cy="2246769"/>
          </a:xfrm>
          <a:prstGeom prst="rect">
            <a:avLst/>
          </a:prstGeom>
          <a:noFill/>
        </p:spPr>
        <p:txBody>
          <a:bodyPr wrap="square" rtlCol="0">
            <a:spAutoFit/>
          </a:bodyPr>
          <a:lstStyle/>
          <a:p>
            <a:pPr marL="457200" indent="-457200">
              <a:spcBef>
                <a:spcPts val="1200"/>
              </a:spcBef>
              <a:buFont typeface="Arial" panose="020B0604020202020204" pitchFamily="34" charset="0"/>
              <a:buChar char="•"/>
            </a:pPr>
            <a:r>
              <a:rPr lang="en-US" sz="4000" dirty="0"/>
              <a:t>Feedback</a:t>
            </a:r>
          </a:p>
          <a:p>
            <a:pPr marL="457200" indent="-457200">
              <a:spcBef>
                <a:spcPts val="1200"/>
              </a:spcBef>
              <a:buFont typeface="Arial" panose="020B0604020202020204" pitchFamily="34" charset="0"/>
              <a:buChar char="•"/>
            </a:pPr>
            <a:r>
              <a:rPr lang="en-US" sz="4000" dirty="0"/>
              <a:t>Other Programs?</a:t>
            </a:r>
          </a:p>
          <a:p>
            <a:pPr marL="457200" indent="-457200">
              <a:spcBef>
                <a:spcPts val="1200"/>
              </a:spcBef>
              <a:buFont typeface="Arial" panose="020B0604020202020204" pitchFamily="34" charset="0"/>
              <a:buChar char="•"/>
            </a:pPr>
            <a:r>
              <a:rPr lang="en-US" sz="4000" dirty="0"/>
              <a:t>How can we partner with you?</a:t>
            </a:r>
          </a:p>
        </p:txBody>
      </p:sp>
      <p:pic>
        <p:nvPicPr>
          <p:cNvPr id="4098" name="Picture 2" descr="West Chester Citizens Police Academy Alumni Association | Another major  boost for the UTV F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08012"/>
            <a:ext cx="4876800"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1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 y="5951501"/>
            <a:ext cx="12192001" cy="909851"/>
          </a:xfrm>
          <a:prstGeom prst="rect">
            <a:avLst/>
          </a:prstGeom>
        </p:spPr>
      </p:pic>
      <p:sp>
        <p:nvSpPr>
          <p:cNvPr id="2" name="Title 1"/>
          <p:cNvSpPr>
            <a:spLocks noGrp="1"/>
          </p:cNvSpPr>
          <p:nvPr>
            <p:ph type="title"/>
          </p:nvPr>
        </p:nvSpPr>
        <p:spPr>
          <a:xfrm>
            <a:off x="508000" y="364579"/>
            <a:ext cx="10972800" cy="459508"/>
          </a:xfrm>
        </p:spPr>
        <p:txBody>
          <a:bodyPr>
            <a:normAutofit fontScale="90000"/>
          </a:bodyPr>
          <a:lstStyle/>
          <a:p>
            <a:pPr algn="ctr"/>
            <a:r>
              <a:rPr lang="en-US" dirty="0">
                <a:solidFill>
                  <a:schemeClr val="accent5"/>
                </a:solidFill>
              </a:rPr>
              <a:t>Forging Our Future</a:t>
            </a:r>
          </a:p>
        </p:txBody>
      </p:sp>
      <p:sp>
        <p:nvSpPr>
          <p:cNvPr id="3" name="Content Placeholder 2"/>
          <p:cNvSpPr>
            <a:spLocks noGrp="1"/>
          </p:cNvSpPr>
          <p:nvPr>
            <p:ph idx="1"/>
          </p:nvPr>
        </p:nvSpPr>
        <p:spPr>
          <a:xfrm>
            <a:off x="1021901" y="1021080"/>
            <a:ext cx="7157155" cy="5303520"/>
          </a:xfrm>
        </p:spPr>
        <p:txBody>
          <a:bodyPr vert="horz" lIns="91440" tIns="45720" rIns="91440" bIns="45720" rtlCol="0" anchor="t">
            <a:normAutofit/>
          </a:bodyPr>
          <a:lstStyle/>
          <a:p>
            <a:pPr marL="0" indent="0">
              <a:buNone/>
            </a:pPr>
            <a:r>
              <a:rPr lang="en-US" sz="2000" b="1" dirty="0">
                <a:solidFill>
                  <a:schemeClr val="accent5"/>
                </a:solidFill>
              </a:rPr>
              <a:t>These plans are rooted in our mission and motto: </a:t>
            </a:r>
            <a:br>
              <a:rPr lang="en-US" sz="2000" b="1" dirty="0">
                <a:solidFill>
                  <a:schemeClr val="accent5"/>
                </a:solidFill>
              </a:rPr>
            </a:br>
            <a:r>
              <a:rPr lang="en-US" sz="2000" b="1" i="1" dirty="0">
                <a:solidFill>
                  <a:schemeClr val="accent5"/>
                </a:solidFill>
              </a:rPr>
              <a:t>             Corde et Mente et Manu </a:t>
            </a:r>
            <a:r>
              <a:rPr lang="en-US" sz="2000" b="1" dirty="0">
                <a:solidFill>
                  <a:schemeClr val="accent5"/>
                </a:solidFill>
              </a:rPr>
              <a:t>– With Heart and Mind and Hand.</a:t>
            </a:r>
          </a:p>
          <a:p>
            <a:pPr marL="0" indent="0">
              <a:buNone/>
            </a:pPr>
            <a:endParaRPr lang="en-US" sz="1800" b="1" dirty="0"/>
          </a:p>
          <a:p>
            <a:pPr marL="0" indent="0">
              <a:buNone/>
            </a:pPr>
            <a:r>
              <a:rPr lang="en-US" sz="1800" b="1" dirty="0"/>
              <a:t>Grow a Commitment to Service in Our Students – The HEART of learning</a:t>
            </a:r>
          </a:p>
          <a:p>
            <a:pPr lvl="1"/>
            <a:r>
              <a:rPr lang="en-US" sz="1600" dirty="0"/>
              <a:t>Through applied learning experiences in both professional preparation and research, our students will develop an understanding of their role in building a healthier and more equitable world</a:t>
            </a:r>
            <a:endParaRPr lang="en-US" sz="1600" dirty="0">
              <a:cs typeface="Calibri"/>
            </a:endParaRPr>
          </a:p>
          <a:p>
            <a:pPr marL="0" lvl="1" indent="0">
              <a:buNone/>
            </a:pPr>
            <a:endParaRPr lang="en-US" sz="1800" b="1" dirty="0"/>
          </a:p>
          <a:p>
            <a:pPr marL="0" lvl="1" indent="0">
              <a:buNone/>
            </a:pPr>
            <a:r>
              <a:rPr lang="en-US" sz="1800" b="1" dirty="0"/>
              <a:t>Innovate Our Programs - The nourishment of MINDS </a:t>
            </a:r>
          </a:p>
          <a:p>
            <a:pPr lvl="1"/>
            <a:r>
              <a:rPr lang="en-US" sz="1600" dirty="0"/>
              <a:t>Degree programs in the professional health sciences and in biomedical research that will  set our graduates on a course for lifelong success</a:t>
            </a:r>
          </a:p>
          <a:p>
            <a:pPr marL="0" indent="0">
              <a:buNone/>
            </a:pPr>
            <a:endParaRPr lang="en-US" sz="1800" b="1" dirty="0"/>
          </a:p>
          <a:p>
            <a:pPr marL="0" indent="0">
              <a:buNone/>
            </a:pPr>
            <a:r>
              <a:rPr lang="en-US" sz="1800" b="1" dirty="0"/>
              <a:t>Develop State-of-the-Art Facilities – The spaces for </a:t>
            </a:r>
            <a:r>
              <a:rPr lang="en-US" sz="1800" b="1" dirty="0" err="1"/>
              <a:t>HANDS-on</a:t>
            </a:r>
            <a:r>
              <a:rPr lang="en-US" sz="1800" b="1" dirty="0"/>
              <a:t> learning</a:t>
            </a:r>
          </a:p>
          <a:p>
            <a:pPr lvl="1"/>
            <a:r>
              <a:rPr lang="en-US" sz="1600" dirty="0"/>
              <a:t>New and renovated facilities for research and applied learning laboratories will advance creativity, collaboration, and innovation in learning and research</a:t>
            </a:r>
          </a:p>
          <a:p>
            <a:pPr lvl="1"/>
            <a:endParaRPr lang="en-US" dirty="0"/>
          </a:p>
        </p:txBody>
      </p:sp>
      <p:sp>
        <p:nvSpPr>
          <p:cNvPr id="5" name="Heart 4"/>
          <p:cNvSpPr/>
          <p:nvPr/>
        </p:nvSpPr>
        <p:spPr>
          <a:xfrm>
            <a:off x="313698" y="2040012"/>
            <a:ext cx="600957" cy="524686"/>
          </a:xfrm>
          <a:prstGeom prst="hear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le:Simple &lt;strong&gt;light bulb&lt;/strong&gt; graphic.pn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8364" y="3235421"/>
            <a:ext cx="702556" cy="729298"/>
          </a:xfrm>
          <a:prstGeom prst="rect">
            <a:avLst/>
          </a:prstGeom>
          <a:noFill/>
          <a:ln>
            <a:noFill/>
          </a:ln>
        </p:spPr>
      </p:pic>
      <p:pic>
        <p:nvPicPr>
          <p:cNvPr id="9" name="Picture 8" descr="File:&lt;strong&gt;Hand&lt;/strong&gt;.sv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99" y="4630415"/>
            <a:ext cx="589665" cy="697248"/>
          </a:xfrm>
          <a:prstGeom prst="rect">
            <a:avLst/>
          </a:prstGeom>
          <a:noFill/>
          <a:ln>
            <a:solidFill>
              <a:schemeClr val="tx1"/>
            </a:solidFill>
          </a:ln>
        </p:spPr>
      </p:pic>
      <p:pic>
        <p:nvPicPr>
          <p:cNvPr id="7" name="Picture 6"/>
          <p:cNvPicPr>
            <a:picLocks noChangeAspect="1"/>
          </p:cNvPicPr>
          <p:nvPr/>
        </p:nvPicPr>
        <p:blipFill>
          <a:blip r:embed="rId5"/>
          <a:stretch>
            <a:fillRect/>
          </a:stretch>
        </p:blipFill>
        <p:spPr>
          <a:xfrm>
            <a:off x="8939078" y="3432058"/>
            <a:ext cx="2459442" cy="2388073"/>
          </a:xfrm>
          <a:prstGeom prst="rect">
            <a:avLst/>
          </a:prstGeom>
          <a:ln w="38100">
            <a:solidFill>
              <a:schemeClr val="accent5"/>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4711" y="945983"/>
            <a:ext cx="3280966" cy="2190044"/>
          </a:xfrm>
          <a:prstGeom prst="rect">
            <a:avLst/>
          </a:prstGeom>
          <a:ln w="38100">
            <a:solidFill>
              <a:schemeClr val="accent5"/>
            </a:solidFill>
          </a:ln>
        </p:spPr>
      </p:pic>
    </p:spTree>
    <p:extLst>
      <p:ext uri="{BB962C8B-B14F-4D97-AF65-F5344CB8AC3E}">
        <p14:creationId xmlns:p14="http://schemas.microsoft.com/office/powerpoint/2010/main" val="412649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7999" y="-107950"/>
            <a:ext cx="11017573" cy="1386560"/>
          </a:xfrm>
        </p:spPr>
        <p:txBody>
          <a:bodyPr>
            <a:noAutofit/>
          </a:bodyPr>
          <a:lstStyle/>
          <a:p>
            <a:pPr algn="ctr">
              <a:spcAft>
                <a:spcPts val="1800"/>
              </a:spcAft>
            </a:pPr>
            <a:r>
              <a:rPr lang="en-US" sz="3600" dirty="0">
                <a:solidFill>
                  <a:schemeClr val="accent5"/>
                </a:solidFill>
              </a:rPr>
              <a:t>The School of Health Sciences</a:t>
            </a:r>
            <a:br>
              <a:rPr lang="en-US" sz="3600" dirty="0">
                <a:solidFill>
                  <a:schemeClr val="accent5"/>
                </a:solidFill>
              </a:rPr>
            </a:br>
            <a:r>
              <a:rPr lang="en-US" sz="3600" dirty="0">
                <a:solidFill>
                  <a:schemeClr val="accent5"/>
                </a:solidFill>
              </a:rPr>
              <a:t>Vision Statement</a:t>
            </a:r>
          </a:p>
        </p:txBody>
      </p:sp>
      <p:sp>
        <p:nvSpPr>
          <p:cNvPr id="6" name="TextBox 5"/>
          <p:cNvSpPr txBox="1"/>
          <p:nvPr/>
        </p:nvSpPr>
        <p:spPr>
          <a:xfrm>
            <a:off x="621594" y="1112422"/>
            <a:ext cx="10656711" cy="572464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dirty="0"/>
              <a:t>We will build upon Hood’s core strength in the sciences, business and liberal arts by creating degree programs that meet the growing demand for health sciences professionals, practitioners and researchers.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Degree offerings will integrate both research and practice, leveraging our existing rigorous curriculum in the sciences and our extensive partnerships to facilitate strong and innovative connections between academic research and community impact – locally, regionally and globally.</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Our graduates will be well-prepared to address the most pressing issues in global health today, such as reducing health disparities and improving healthcare. They will be able to think outside the confines of a specialized field to recognize the physical, social, biological, behavioral, historical, and policy impacts on health.</a:t>
            </a:r>
            <a:endParaRPr lang="en-US" sz="2200" dirty="0">
              <a:cs typeface="Calibri"/>
            </a:endParaRPr>
          </a:p>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5305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enn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l="4286" t="3396" r="2492" b="3573"/>
          <a:stretch/>
        </p:blipFill>
        <p:spPr bwMode="auto">
          <a:xfrm>
            <a:off x="3102429" y="217715"/>
            <a:ext cx="5905500" cy="55408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52798" y="1186543"/>
            <a:ext cx="1834244" cy="1200329"/>
          </a:xfrm>
          <a:prstGeom prst="rect">
            <a:avLst/>
          </a:prstGeom>
          <a:noFill/>
        </p:spPr>
        <p:txBody>
          <a:bodyPr wrap="square" rtlCol="0">
            <a:spAutoFit/>
          </a:bodyPr>
          <a:lstStyle/>
          <a:p>
            <a:pPr algn="ctr"/>
            <a:r>
              <a:rPr lang="en-US" sz="3600" dirty="0">
                <a:solidFill>
                  <a:schemeClr val="accent5"/>
                </a:solidFill>
                <a:latin typeface="+mj-lt"/>
                <a:ea typeface="+mj-ea"/>
                <a:cs typeface="+mj-cs"/>
              </a:rPr>
              <a:t>Strategic Goal</a:t>
            </a:r>
          </a:p>
        </p:txBody>
      </p:sp>
      <p:sp>
        <p:nvSpPr>
          <p:cNvPr id="14" name="TextBox 13"/>
          <p:cNvSpPr txBox="1"/>
          <p:nvPr/>
        </p:nvSpPr>
        <p:spPr>
          <a:xfrm>
            <a:off x="6750955" y="1074057"/>
            <a:ext cx="1834244" cy="1200329"/>
          </a:xfrm>
          <a:prstGeom prst="rect">
            <a:avLst/>
          </a:prstGeom>
          <a:noFill/>
        </p:spPr>
        <p:txBody>
          <a:bodyPr wrap="square" rtlCol="0">
            <a:spAutoFit/>
          </a:bodyPr>
          <a:lstStyle/>
          <a:p>
            <a:pPr algn="ctr"/>
            <a:r>
              <a:rPr lang="en-US" sz="3600" dirty="0">
                <a:solidFill>
                  <a:schemeClr val="accent5"/>
                </a:solidFill>
                <a:latin typeface="+mj-lt"/>
                <a:ea typeface="+mj-ea"/>
                <a:cs typeface="+mj-cs"/>
              </a:rPr>
              <a:t>Regional Need</a:t>
            </a:r>
          </a:p>
        </p:txBody>
      </p:sp>
      <p:sp>
        <p:nvSpPr>
          <p:cNvPr id="15" name="TextBox 14"/>
          <p:cNvSpPr txBox="1"/>
          <p:nvPr/>
        </p:nvSpPr>
        <p:spPr>
          <a:xfrm>
            <a:off x="4634898" y="4094843"/>
            <a:ext cx="2794605" cy="1200329"/>
          </a:xfrm>
          <a:prstGeom prst="rect">
            <a:avLst/>
          </a:prstGeom>
          <a:noFill/>
        </p:spPr>
        <p:txBody>
          <a:bodyPr wrap="square" rtlCol="0">
            <a:spAutoFit/>
          </a:bodyPr>
          <a:lstStyle/>
          <a:p>
            <a:pPr algn="ctr"/>
            <a:r>
              <a:rPr lang="en-US" sz="3600" dirty="0">
                <a:solidFill>
                  <a:schemeClr val="accent5"/>
                </a:solidFill>
                <a:latin typeface="+mj-lt"/>
                <a:ea typeface="+mj-ea"/>
                <a:cs typeface="+mj-cs"/>
              </a:rPr>
              <a:t>Institutional Strengths</a:t>
            </a:r>
          </a:p>
        </p:txBody>
      </p:sp>
      <p:pic>
        <p:nvPicPr>
          <p:cNvPr id="16" name="Picture 15"/>
          <p:cNvPicPr>
            <a:picLocks noChangeAspect="1"/>
          </p:cNvPicPr>
          <p:nvPr/>
        </p:nvPicPr>
        <p:blipFill>
          <a:blip r:embed="rId4"/>
          <a:stretch>
            <a:fillRect/>
          </a:stretch>
        </p:blipFill>
        <p:spPr>
          <a:xfrm>
            <a:off x="5299116" y="2007159"/>
            <a:ext cx="1357499" cy="1536119"/>
          </a:xfrm>
          <a:prstGeom prst="rect">
            <a:avLst/>
          </a:prstGeom>
        </p:spPr>
      </p:pic>
      <p:sp>
        <p:nvSpPr>
          <p:cNvPr id="17" name="TextBox 16"/>
          <p:cNvSpPr txBox="1"/>
          <p:nvPr/>
        </p:nvSpPr>
        <p:spPr>
          <a:xfrm>
            <a:off x="9064265" y="1097409"/>
            <a:ext cx="2901051" cy="1569660"/>
          </a:xfrm>
          <a:prstGeom prst="rect">
            <a:avLst/>
          </a:prstGeom>
          <a:noFill/>
        </p:spPr>
        <p:txBody>
          <a:bodyPr wrap="none" rtlCol="0">
            <a:spAutoFit/>
          </a:bodyPr>
          <a:lstStyle/>
          <a:p>
            <a:r>
              <a:rPr lang="en-US" sz="2400" dirty="0"/>
              <a:t>Community Health</a:t>
            </a:r>
          </a:p>
          <a:p>
            <a:r>
              <a:rPr lang="en-US" sz="2400" dirty="0"/>
              <a:t>Behavioral Health</a:t>
            </a:r>
          </a:p>
          <a:p>
            <a:r>
              <a:rPr lang="en-US" sz="2400" dirty="0"/>
              <a:t>Environmental Health</a:t>
            </a:r>
          </a:p>
          <a:p>
            <a:r>
              <a:rPr lang="en-US" sz="2400" dirty="0"/>
              <a:t>Biomedical Research</a:t>
            </a:r>
          </a:p>
        </p:txBody>
      </p:sp>
      <p:sp>
        <p:nvSpPr>
          <p:cNvPr id="21" name="TextBox 20"/>
          <p:cNvSpPr txBox="1"/>
          <p:nvPr/>
        </p:nvSpPr>
        <p:spPr>
          <a:xfrm>
            <a:off x="7951913" y="3723236"/>
            <a:ext cx="3676969" cy="1938992"/>
          </a:xfrm>
          <a:prstGeom prst="rect">
            <a:avLst/>
          </a:prstGeom>
          <a:noFill/>
        </p:spPr>
        <p:txBody>
          <a:bodyPr wrap="none" lIns="91440" tIns="45720" rIns="91440" bIns="45720" rtlCol="0" anchor="t">
            <a:spAutoFit/>
          </a:bodyPr>
          <a:lstStyle/>
          <a:p>
            <a:r>
              <a:rPr lang="en-US" sz="2400" dirty="0"/>
              <a:t>Mission-Centered</a:t>
            </a:r>
          </a:p>
          <a:p>
            <a:r>
              <a:rPr lang="en-US" sz="2400" dirty="0"/>
              <a:t>Liberal Arts</a:t>
            </a:r>
          </a:p>
          <a:p>
            <a:r>
              <a:rPr lang="en-US" sz="2400" dirty="0"/>
              <a:t>Rigorous science curriculum</a:t>
            </a:r>
            <a:endParaRPr lang="en-US" sz="2400" dirty="0">
              <a:cs typeface="Calibri" panose="020F0502020204030204"/>
            </a:endParaRPr>
          </a:p>
          <a:p>
            <a:r>
              <a:rPr lang="en-US" sz="2400" dirty="0"/>
              <a:t>Professional Programs</a:t>
            </a:r>
          </a:p>
          <a:p>
            <a:r>
              <a:rPr lang="en-US" sz="2400" dirty="0">
                <a:cs typeface="Calibri"/>
              </a:rPr>
              <a:t>Diverse pipeline</a:t>
            </a:r>
          </a:p>
        </p:txBody>
      </p:sp>
      <p:sp>
        <p:nvSpPr>
          <p:cNvPr id="22" name="TextBox 21"/>
          <p:cNvSpPr txBox="1"/>
          <p:nvPr/>
        </p:nvSpPr>
        <p:spPr>
          <a:xfrm>
            <a:off x="145042" y="964027"/>
            <a:ext cx="3079353" cy="1915909"/>
          </a:xfrm>
          <a:prstGeom prst="rect">
            <a:avLst/>
          </a:prstGeom>
          <a:noFill/>
        </p:spPr>
        <p:txBody>
          <a:bodyPr wrap="square" lIns="91440" tIns="45720" rIns="91440" bIns="45720" rtlCol="0" anchor="t">
            <a:spAutoFit/>
          </a:bodyPr>
          <a:lstStyle/>
          <a:p>
            <a:r>
              <a:rPr lang="en-US" sz="1850" i="1" dirty="0"/>
              <a:t>Develop a set of new programs with a health focus through the leveraging of regional assets and our existing strengths </a:t>
            </a:r>
            <a:endParaRPr lang="en-US" sz="1300" dirty="0"/>
          </a:p>
          <a:p>
            <a:r>
              <a:rPr lang="en-US" sz="1300" dirty="0"/>
              <a:t>(Pillar 1, objective 1, subobjective b, strategy 3)</a:t>
            </a:r>
            <a:endParaRPr lang="en-US" sz="1300" dirty="0">
              <a:cs typeface="Calibri"/>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Tree>
    <p:extLst>
      <p:ext uri="{BB962C8B-B14F-4D97-AF65-F5344CB8AC3E}">
        <p14:creationId xmlns:p14="http://schemas.microsoft.com/office/powerpoint/2010/main" val="40210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Principles for Improving Health Care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23" y="66191"/>
            <a:ext cx="11923044" cy="5769459"/>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6" name="TextBox 5"/>
          <p:cNvSpPr txBox="1"/>
          <p:nvPr/>
        </p:nvSpPr>
        <p:spPr>
          <a:xfrm>
            <a:off x="158750" y="84456"/>
            <a:ext cx="11798300" cy="5940088"/>
          </a:xfrm>
          <a:prstGeom prst="rect">
            <a:avLst/>
          </a:prstGeom>
          <a:noFill/>
        </p:spPr>
        <p:txBody>
          <a:bodyPr wrap="square" lIns="91440" tIns="45720" rIns="91440" bIns="45720" rtlCol="0" anchor="t">
            <a:spAutoFit/>
          </a:bodyPr>
          <a:lstStyle/>
          <a:p>
            <a:endParaRPr lang="en-US" sz="2400" b="1" dirty="0">
              <a:solidFill>
                <a:schemeClr val="bg1"/>
              </a:solidFill>
            </a:endParaRPr>
          </a:p>
          <a:p>
            <a:endParaRPr lang="en-US" sz="2400" b="1" dirty="0">
              <a:solidFill>
                <a:schemeClr val="bg1"/>
              </a:solidFill>
              <a:cs typeface="Calibri"/>
            </a:endParaRPr>
          </a:p>
          <a:p>
            <a:endParaRPr lang="en-US" sz="2400" b="1" dirty="0">
              <a:solidFill>
                <a:schemeClr val="bg1"/>
              </a:solidFill>
              <a:cs typeface="Calibri"/>
            </a:endParaRPr>
          </a:p>
          <a:p>
            <a:r>
              <a:rPr lang="en-US" sz="2400" b="1" dirty="0">
                <a:solidFill>
                  <a:schemeClr val="bg1"/>
                </a:solidFill>
              </a:rPr>
              <a:t>Hood is uniquely positioned and ready to establish the School of Health Sciences at this critical time when health access and quality care is a priority across the globe. </a:t>
            </a:r>
            <a:endParaRPr lang="en-US" sz="2400" b="1">
              <a:solidFill>
                <a:schemeClr val="bg1"/>
              </a:solidFill>
              <a:cs typeface="Calibri"/>
            </a:endParaRPr>
          </a:p>
          <a:p>
            <a:endParaRPr lang="en-US" sz="2400" b="1" dirty="0">
              <a:solidFill>
                <a:schemeClr val="bg1"/>
              </a:solidFill>
              <a:cs typeface="Calibri"/>
            </a:endParaRPr>
          </a:p>
          <a:p>
            <a:endParaRPr lang="en-US" sz="2400" b="1" dirty="0">
              <a:solidFill>
                <a:schemeClr val="bg1"/>
              </a:solidFill>
              <a:cs typeface="Calibri"/>
            </a:endParaRPr>
          </a:p>
          <a:p>
            <a:endParaRPr lang="en-US" sz="2400" b="1" dirty="0">
              <a:solidFill>
                <a:schemeClr val="bg1"/>
              </a:solidFill>
              <a:cs typeface="Calibri"/>
            </a:endParaRPr>
          </a:p>
          <a:p>
            <a:endParaRPr lang="en-US" sz="2400" b="1" dirty="0">
              <a:solidFill>
                <a:schemeClr val="bg1"/>
              </a:solidFill>
              <a:cs typeface="Calibri"/>
            </a:endParaRPr>
          </a:p>
          <a:p>
            <a:endParaRPr lang="en-US" sz="2800" b="1" dirty="0">
              <a:solidFill>
                <a:schemeClr val="bg1"/>
              </a:solidFill>
              <a:cs typeface="Calibri" panose="020F0502020204030204"/>
            </a:endParaRPr>
          </a:p>
          <a:p>
            <a:endParaRPr lang="en-US" sz="2800" b="1" dirty="0">
              <a:solidFill>
                <a:schemeClr val="bg1"/>
              </a:solidFill>
            </a:endParaRPr>
          </a:p>
          <a:p>
            <a:endParaRPr lang="en-US" sz="2800" b="1" dirty="0">
              <a:solidFill>
                <a:schemeClr val="bg1"/>
              </a:solidFill>
            </a:endParaRPr>
          </a:p>
          <a:p>
            <a:r>
              <a:rPr lang="en-US" sz="2800" b="1" dirty="0">
                <a:solidFill>
                  <a:schemeClr val="bg1"/>
                </a:solidFill>
              </a:rPr>
              <a:t>Two-Pronged                                                                1. Interdisciplinary Programs </a:t>
            </a:r>
            <a:endParaRPr lang="en-US" sz="2800" b="1" dirty="0">
              <a:solidFill>
                <a:schemeClr val="bg1"/>
              </a:solidFill>
              <a:cs typeface="Calibri"/>
            </a:endParaRPr>
          </a:p>
          <a:p>
            <a:r>
              <a:rPr lang="en-US" sz="2800" b="1" dirty="0">
                <a:solidFill>
                  <a:schemeClr val="bg1"/>
                </a:solidFill>
              </a:rPr>
              <a:t>      Approach:                                                               2. Health Profession Programs</a:t>
            </a:r>
            <a:r>
              <a:rPr lang="en-US" sz="2400" dirty="0">
                <a:solidFill>
                  <a:srgbClr val="0070C0"/>
                </a:solidFill>
              </a:rPr>
              <a:t>				                    </a:t>
            </a:r>
          </a:p>
        </p:txBody>
      </p:sp>
    </p:spTree>
    <p:extLst>
      <p:ext uri="{BB962C8B-B14F-4D97-AF65-F5344CB8AC3E}">
        <p14:creationId xmlns:p14="http://schemas.microsoft.com/office/powerpoint/2010/main" val="96691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8000" y="215725"/>
            <a:ext cx="10972800" cy="656310"/>
          </a:xfrm>
        </p:spPr>
        <p:txBody>
          <a:bodyPr>
            <a:normAutofit/>
          </a:bodyPr>
          <a:lstStyle/>
          <a:p>
            <a:pPr algn="ctr"/>
            <a:r>
              <a:rPr lang="en-US" sz="3600" b="1" dirty="0">
                <a:solidFill>
                  <a:schemeClr val="accent5"/>
                </a:solidFill>
              </a:rPr>
              <a:t>INTERDISCIPLINARY PROGRAMS</a:t>
            </a:r>
          </a:p>
        </p:txBody>
      </p:sp>
      <p:sp>
        <p:nvSpPr>
          <p:cNvPr id="6" name="TextBox 5"/>
          <p:cNvSpPr txBox="1"/>
          <p:nvPr/>
        </p:nvSpPr>
        <p:spPr>
          <a:xfrm>
            <a:off x="368300" y="864269"/>
            <a:ext cx="6977981" cy="5062027"/>
          </a:xfrm>
          <a:prstGeom prst="rect">
            <a:avLst/>
          </a:prstGeom>
          <a:noFill/>
        </p:spPr>
        <p:txBody>
          <a:bodyPr wrap="square" lIns="91440" tIns="45720" rIns="91440" bIns="45720" rtlCol="0" anchor="t">
            <a:spAutoFit/>
          </a:bodyPr>
          <a:lstStyle/>
          <a:p>
            <a:r>
              <a:rPr lang="en-US" sz="2647" b="1" cap="small" dirty="0">
                <a:solidFill>
                  <a:srgbClr val="4E89BE"/>
                </a:solidFill>
                <a:ea typeface="+mj-ea"/>
                <a:cs typeface="Arial" pitchFamily="34" charset="0"/>
              </a:rPr>
              <a:t>New Academic Programs:</a:t>
            </a:r>
          </a:p>
          <a:p>
            <a:pPr marL="457200" indent="-457200">
              <a:buFont typeface="Arial" panose="020B0604020202020204" pitchFamily="34" charset="0"/>
              <a:buChar char="•"/>
            </a:pPr>
            <a:r>
              <a:rPr lang="en-US" sz="2800" dirty="0"/>
              <a:t>Public Health</a:t>
            </a:r>
          </a:p>
          <a:p>
            <a:pPr marL="457200" indent="-457200">
              <a:buFont typeface="Arial" panose="020B0604020202020204" pitchFamily="34" charset="0"/>
              <a:buChar char="•"/>
            </a:pPr>
            <a:r>
              <a:rPr lang="en-US" sz="2800" dirty="0"/>
              <a:t>Sustainability Studies</a:t>
            </a:r>
          </a:p>
          <a:p>
            <a:pPr marL="457200" indent="-457200">
              <a:buFont typeface="Arial" panose="020B0604020202020204" pitchFamily="34" charset="0"/>
              <a:buChar char="•"/>
            </a:pPr>
            <a:r>
              <a:rPr lang="en-US" sz="2800"/>
              <a:t>Nutrition</a:t>
            </a:r>
          </a:p>
          <a:p>
            <a:pPr marL="457200" indent="-457200">
              <a:buFont typeface="Arial" panose="020B0604020202020204" pitchFamily="34" charset="0"/>
              <a:buChar char="•"/>
            </a:pPr>
            <a:r>
              <a:rPr lang="en-US" sz="2800">
                <a:cs typeface="Calibri"/>
              </a:rPr>
              <a:t>Health Informatics</a:t>
            </a:r>
            <a:endParaRPr lang="en-US" sz="2800" dirty="0">
              <a:cs typeface="Calibri"/>
            </a:endParaRPr>
          </a:p>
          <a:p>
            <a:pPr marL="342900" indent="-342900"/>
            <a:endParaRPr lang="en-US" dirty="0"/>
          </a:p>
          <a:p>
            <a:pPr marL="342900" indent="-342900"/>
            <a:r>
              <a:rPr lang="en-US" sz="2647" b="1" cap="small" dirty="0">
                <a:solidFill>
                  <a:srgbClr val="4E89BE"/>
                </a:solidFill>
                <a:ea typeface="+mj-ea"/>
                <a:cs typeface="Arial" pitchFamily="34" charset="0"/>
              </a:rPr>
              <a:t>Laboratories:</a:t>
            </a:r>
          </a:p>
          <a:p>
            <a:pPr marL="457200" indent="-457200">
              <a:buFont typeface="Arial" panose="020B0604020202020204" pitchFamily="34" charset="0"/>
              <a:buChar char="•"/>
            </a:pPr>
            <a:r>
              <a:rPr lang="en-US" sz="2800" dirty="0"/>
              <a:t>Existing labs for biology, chemistry, physics, computer science, nursing</a:t>
            </a:r>
          </a:p>
          <a:p>
            <a:pPr marL="457200" indent="-457200">
              <a:buFont typeface="Arial" panose="020B0604020202020204" pitchFamily="34" charset="0"/>
              <a:buChar char="•"/>
            </a:pPr>
            <a:r>
              <a:rPr lang="en-US" sz="2800"/>
              <a:t>Center for Coastal &amp; Watershed Studies</a:t>
            </a:r>
            <a:endParaRPr lang="en-US" sz="2800">
              <a:cs typeface="Calibri"/>
            </a:endParaRPr>
          </a:p>
          <a:p>
            <a:pPr marL="457200" indent="-457200">
              <a:buFont typeface="Arial" panose="020B0604020202020204" pitchFamily="34" charset="0"/>
              <a:buChar char="•"/>
            </a:pPr>
            <a:r>
              <a:rPr lang="en-US" sz="2800"/>
              <a:t>Cybersecurity &amp; Bioinformatics lab</a:t>
            </a:r>
            <a:endParaRPr lang="en-US" sz="2800">
              <a:cs typeface="Calibri" panose="020F0502020204030204"/>
            </a:endParaRPr>
          </a:p>
          <a:p>
            <a:pPr marL="457200" indent="-457200">
              <a:buFont typeface="Arial" panose="020B0604020202020204" pitchFamily="34" charset="0"/>
              <a:buChar char="•"/>
            </a:pPr>
            <a:r>
              <a:rPr lang="en-US" sz="2800" dirty="0"/>
              <a:t>Kite Pharma Biotechnology Training Center</a:t>
            </a:r>
          </a:p>
        </p:txBody>
      </p:sp>
      <p:sp>
        <p:nvSpPr>
          <p:cNvPr id="11" name="TextBox 10"/>
          <p:cNvSpPr txBox="1"/>
          <p:nvPr/>
        </p:nvSpPr>
        <p:spPr>
          <a:xfrm>
            <a:off x="8182476" y="914400"/>
            <a:ext cx="3939674" cy="5331781"/>
          </a:xfrm>
          <a:prstGeom prst="rect">
            <a:avLst/>
          </a:prstGeom>
          <a:noFill/>
        </p:spPr>
        <p:txBody>
          <a:bodyPr wrap="square" rtlCol="0">
            <a:spAutoFit/>
          </a:bodyPr>
          <a:lstStyle/>
          <a:p>
            <a:pPr>
              <a:spcAft>
                <a:spcPts val="1200"/>
              </a:spcAft>
            </a:pPr>
            <a:r>
              <a:rPr lang="en-US" sz="2647" b="1" cap="small" dirty="0">
                <a:solidFill>
                  <a:srgbClr val="4E89BE"/>
                </a:solidFill>
                <a:ea typeface="+mj-ea"/>
                <a:cs typeface="Arial" pitchFamily="34" charset="0"/>
              </a:rPr>
              <a:t>Partners:</a:t>
            </a:r>
          </a:p>
          <a:p>
            <a:pPr marL="285750" indent="-285750">
              <a:spcAft>
                <a:spcPts val="600"/>
              </a:spcAft>
              <a:buFont typeface="Arial" panose="020B0604020202020204" pitchFamily="34" charset="0"/>
              <a:buChar char="•"/>
            </a:pPr>
            <a:r>
              <a:rPr lang="en-US" sz="2800" dirty="0" err="1"/>
              <a:t>FCHD</a:t>
            </a:r>
            <a:endParaRPr lang="en-US" sz="2800" dirty="0"/>
          </a:p>
          <a:p>
            <a:pPr marL="285750" indent="-285750">
              <a:spcAft>
                <a:spcPts val="600"/>
              </a:spcAft>
              <a:buFont typeface="Arial" panose="020B0604020202020204" pitchFamily="34" charset="0"/>
              <a:buChar char="•"/>
            </a:pPr>
            <a:r>
              <a:rPr lang="en-US" sz="2800" dirty="0" err="1"/>
              <a:t>FITCI</a:t>
            </a:r>
            <a:endParaRPr lang="en-US" sz="2800" dirty="0"/>
          </a:p>
          <a:p>
            <a:pPr marL="285750" indent="-285750">
              <a:spcAft>
                <a:spcPts val="600"/>
              </a:spcAft>
              <a:buFont typeface="Arial" panose="020B0604020202020204" pitchFamily="34" charset="0"/>
              <a:buChar char="•"/>
            </a:pPr>
            <a:r>
              <a:rPr lang="en-US" sz="2800" dirty="0"/>
              <a:t>Frederick Health</a:t>
            </a:r>
          </a:p>
          <a:p>
            <a:pPr marL="285750" indent="-285750">
              <a:spcAft>
                <a:spcPts val="600"/>
              </a:spcAft>
              <a:buFont typeface="Arial" panose="020B0604020202020204" pitchFamily="34" charset="0"/>
              <a:buChar char="•"/>
            </a:pPr>
            <a:r>
              <a:rPr lang="en-US" sz="2800" dirty="0"/>
              <a:t>Kite-Pharma</a:t>
            </a:r>
          </a:p>
          <a:p>
            <a:pPr marL="285750" indent="-285750">
              <a:spcAft>
                <a:spcPts val="600"/>
              </a:spcAft>
              <a:buFont typeface="Arial" panose="020B0604020202020204" pitchFamily="34" charset="0"/>
              <a:buChar char="•"/>
            </a:pPr>
            <a:r>
              <a:rPr lang="en-US" sz="2800" dirty="0"/>
              <a:t>Leidos/</a:t>
            </a:r>
            <a:r>
              <a:rPr lang="en-US" sz="2800" dirty="0" err="1"/>
              <a:t>FNCL</a:t>
            </a:r>
            <a:endParaRPr lang="en-US" sz="2800" dirty="0"/>
          </a:p>
          <a:p>
            <a:pPr marL="285750" indent="-285750">
              <a:spcAft>
                <a:spcPts val="600"/>
              </a:spcAft>
              <a:buFont typeface="Arial" panose="020B0604020202020204" pitchFamily="34" charset="0"/>
              <a:buChar char="•"/>
            </a:pPr>
            <a:r>
              <a:rPr lang="en-US" sz="2800" dirty="0"/>
              <a:t>NCI/NIH</a:t>
            </a:r>
          </a:p>
          <a:p>
            <a:pPr marL="285750" indent="-285750">
              <a:spcAft>
                <a:spcPts val="600"/>
              </a:spcAft>
              <a:buFont typeface="Arial" panose="020B0604020202020204" pitchFamily="34" charset="0"/>
              <a:buChar char="•"/>
            </a:pPr>
            <a:r>
              <a:rPr lang="en-US" sz="2800" dirty="0" err="1"/>
              <a:t>NIAD</a:t>
            </a:r>
            <a:endParaRPr lang="en-US" sz="2800" dirty="0"/>
          </a:p>
          <a:p>
            <a:pPr marL="285750" indent="-285750">
              <a:spcAft>
                <a:spcPts val="600"/>
              </a:spcAft>
              <a:buFont typeface="Arial" panose="020B0604020202020204" pitchFamily="34" charset="0"/>
              <a:buChar char="•"/>
            </a:pPr>
            <a:r>
              <a:rPr lang="en-US" sz="2800" dirty="0"/>
              <a:t>And you!</a:t>
            </a:r>
          </a:p>
          <a:p>
            <a:pPr marL="742950" indent="-742950">
              <a:buAutoNum type="arabicPeriod"/>
            </a:pPr>
            <a:endParaRPr lang="en-US" sz="4000" dirty="0"/>
          </a:p>
        </p:txBody>
      </p:sp>
    </p:spTree>
    <p:extLst>
      <p:ext uri="{BB962C8B-B14F-4D97-AF65-F5344CB8AC3E}">
        <p14:creationId xmlns:p14="http://schemas.microsoft.com/office/powerpoint/2010/main" val="367217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sp>
        <p:nvSpPr>
          <p:cNvPr id="2" name="Title 1"/>
          <p:cNvSpPr>
            <a:spLocks noGrp="1"/>
          </p:cNvSpPr>
          <p:nvPr>
            <p:ph type="title"/>
          </p:nvPr>
        </p:nvSpPr>
        <p:spPr>
          <a:xfrm>
            <a:off x="507999" y="258090"/>
            <a:ext cx="11017573" cy="1260744"/>
          </a:xfrm>
        </p:spPr>
        <p:txBody>
          <a:bodyPr>
            <a:normAutofit/>
          </a:bodyPr>
          <a:lstStyle/>
          <a:p>
            <a:pPr algn="ctr"/>
            <a:r>
              <a:rPr lang="en-US" sz="3600" b="1" dirty="0">
                <a:solidFill>
                  <a:schemeClr val="accent5"/>
                </a:solidFill>
              </a:rPr>
              <a:t>PUBLIC HEALTH</a:t>
            </a:r>
          </a:p>
        </p:txBody>
      </p:sp>
      <p:sp>
        <p:nvSpPr>
          <p:cNvPr id="6" name="TextBox 5"/>
          <p:cNvSpPr txBox="1"/>
          <p:nvPr/>
        </p:nvSpPr>
        <p:spPr>
          <a:xfrm>
            <a:off x="425449" y="1624203"/>
            <a:ext cx="11023601" cy="3662541"/>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dirty="0"/>
              <a:t>Bachelor of Arts</a:t>
            </a:r>
            <a:endParaRPr lang="en-US" sz="2400" dirty="0">
              <a:cs typeface="Calibri"/>
            </a:endParaRPr>
          </a:p>
          <a:p>
            <a:pPr marL="342900" indent="-342900">
              <a:spcAft>
                <a:spcPts val="1200"/>
              </a:spcAft>
              <a:buFont typeface="Arial" panose="020B0604020202020204" pitchFamily="34" charset="0"/>
              <a:buChar char="•"/>
            </a:pPr>
            <a:r>
              <a:rPr lang="en-US" sz="2400" dirty="0"/>
              <a:t>Launched Fall 2020</a:t>
            </a:r>
          </a:p>
          <a:p>
            <a:pPr marL="342900" indent="-342900">
              <a:spcAft>
                <a:spcPts val="1200"/>
              </a:spcAft>
              <a:buFont typeface="Arial" panose="020B0604020202020204" pitchFamily="34" charset="0"/>
              <a:buChar char="•"/>
            </a:pPr>
            <a:r>
              <a:rPr lang="en-US" sz="2400" dirty="0"/>
              <a:t>Incorporates the interdisciplinary approaches of epidemiology, biostatistics and health services, environmental health, behavioral health and public policy. </a:t>
            </a:r>
          </a:p>
          <a:p>
            <a:pPr marL="342900" indent="-342900">
              <a:spcAft>
                <a:spcPts val="1200"/>
              </a:spcAft>
              <a:buFont typeface="Arial" panose="020B0604020202020204" pitchFamily="34" charset="0"/>
              <a:buChar char="•"/>
            </a:pPr>
            <a:r>
              <a:rPr lang="en-US" sz="2400" dirty="0"/>
              <a:t>Our extensive community and clinical partnerships are a critical component of the curriculum, providing students with applied learning and research opportunities and to positively impact the communities they will serve.	</a:t>
            </a:r>
          </a:p>
          <a:p>
            <a:pPr marL="342900" indent="-342900">
              <a:spcAft>
                <a:spcPts val="1200"/>
              </a:spcAft>
              <a:buFont typeface="Arial" panose="020B0604020202020204" pitchFamily="34" charset="0"/>
              <a:buChar char="•"/>
            </a:pPr>
            <a:r>
              <a:rPr lang="en-US" sz="2400" dirty="0"/>
              <a:t>Will be the first nationally accredited Bachelor of </a:t>
            </a:r>
            <a:r>
              <a:rPr lang="en-US" sz="2400" b="1" u="sng" dirty="0"/>
              <a:t>Arts</a:t>
            </a:r>
            <a:r>
              <a:rPr lang="en-US" sz="2400" dirty="0"/>
              <a:t> in Public Health in Maryland </a:t>
            </a:r>
          </a:p>
        </p:txBody>
      </p:sp>
      <p:grpSp>
        <p:nvGrpSpPr>
          <p:cNvPr id="5" name="Group 4" descr="Abstract images of humans encircling the Earth." title="Public Health 101 Series Image"/>
          <p:cNvGrpSpPr/>
          <p:nvPr/>
        </p:nvGrpSpPr>
        <p:grpSpPr>
          <a:xfrm>
            <a:off x="8594029" y="419778"/>
            <a:ext cx="2295524" cy="2250920"/>
            <a:chOff x="444501" y="2133601"/>
            <a:chExt cx="3060699" cy="2743200"/>
          </a:xfrm>
        </p:grpSpPr>
        <p:sp>
          <p:nvSpPr>
            <p:cNvPr id="7" name="Oval 6"/>
            <p:cNvSpPr/>
            <p:nvPr/>
          </p:nvSpPr>
          <p:spPr bwMode="auto">
            <a:xfrm>
              <a:off x="444501" y="2133601"/>
              <a:ext cx="3060699" cy="2743200"/>
            </a:xfrm>
            <a:prstGeom prst="ellipse">
              <a:avLst/>
            </a:prstGeom>
            <a:solidFill>
              <a:schemeClr val="bg1"/>
            </a:solidFill>
            <a:ln w="22225">
              <a:solidFill>
                <a:srgbClr val="0039A6"/>
              </a:solidFill>
              <a:miter lim="800000"/>
              <a:headEnd/>
              <a:tailEnd/>
            </a:ln>
          </p:spPr>
          <p:txBody>
            <a:bodyPr wrap="none" rtlCol="0" anchor="ctr">
              <a:flatTx/>
            </a:bodyPr>
            <a:lstStyle/>
            <a:p>
              <a:pPr algn="ctr"/>
              <a:endParaRPr lang="en-US" sz="900" b="1" dirty="0">
                <a:solidFill>
                  <a:schemeClr val="bg1"/>
                </a:solidFill>
                <a:latin typeface="Tahoma" pitchFamily="34" charset="0"/>
              </a:endParaRPr>
            </a:p>
          </p:txBody>
        </p:sp>
        <p:pic>
          <p:nvPicPr>
            <p:cNvPr id="8" name="Picture 2" descr="Abstract images of humans encircling the Earth." title="Public Health 101 Series Imag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5109"/>
            <a:stretch/>
          </p:blipFill>
          <p:spPr bwMode="auto">
            <a:xfrm>
              <a:off x="555658" y="2267129"/>
              <a:ext cx="2758074" cy="245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562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48150"/>
            <a:ext cx="12192001" cy="909851"/>
          </a:xfrm>
          <a:prstGeom prst="rect">
            <a:avLst/>
          </a:prstGeom>
        </p:spPr>
      </p:pic>
      <p:pic>
        <p:nvPicPr>
          <p:cNvPr id="3" name="Picture 2"/>
          <p:cNvPicPr>
            <a:picLocks noChangeAspect="1"/>
          </p:cNvPicPr>
          <p:nvPr/>
        </p:nvPicPr>
        <p:blipFill>
          <a:blip r:embed="rId3"/>
          <a:stretch>
            <a:fillRect/>
          </a:stretch>
        </p:blipFill>
        <p:spPr>
          <a:xfrm>
            <a:off x="6016785" y="773029"/>
            <a:ext cx="5944400" cy="3030621"/>
          </a:xfrm>
          <a:prstGeom prst="rect">
            <a:avLst/>
          </a:prstGeom>
        </p:spPr>
      </p:pic>
      <p:sp>
        <p:nvSpPr>
          <p:cNvPr id="11" name="Title 1"/>
          <p:cNvSpPr txBox="1">
            <a:spLocks/>
          </p:cNvSpPr>
          <p:nvPr/>
        </p:nvSpPr>
        <p:spPr>
          <a:xfrm>
            <a:off x="507999" y="258090"/>
            <a:ext cx="11017573" cy="707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5"/>
                </a:solidFill>
              </a:rPr>
              <a:t>SUSTAINABILITY STUDIES</a:t>
            </a:r>
          </a:p>
        </p:txBody>
      </p:sp>
      <p:sp>
        <p:nvSpPr>
          <p:cNvPr id="2" name="Rectangle 1"/>
          <p:cNvSpPr/>
          <p:nvPr/>
        </p:nvSpPr>
        <p:spPr>
          <a:xfrm>
            <a:off x="231863" y="1027143"/>
            <a:ext cx="5559337" cy="3277820"/>
          </a:xfrm>
          <a:prstGeom prst="rect">
            <a:avLst/>
          </a:prstGeom>
        </p:spPr>
        <p:txBody>
          <a:bodyPr wrap="square" lIns="91440" tIns="45720" rIns="91440" bIns="45720" anchor="t">
            <a:spAutoFit/>
          </a:bodyPr>
          <a:lstStyle/>
          <a:p>
            <a:pPr marL="285750" indent="-285750">
              <a:spcAft>
                <a:spcPts val="1200"/>
              </a:spcAft>
              <a:buFont typeface="Arial" panose="020B0604020202020204" pitchFamily="34" charset="0"/>
              <a:buChar char="•"/>
            </a:pPr>
            <a:r>
              <a:rPr lang="en-US" sz="2400"/>
              <a:t>Examines the relationship between human health and the environment</a:t>
            </a:r>
            <a:endParaRPr lang="en-US" sz="2400" dirty="0"/>
          </a:p>
          <a:p>
            <a:pPr marL="285750" indent="-285750">
              <a:spcAft>
                <a:spcPts val="600"/>
              </a:spcAft>
              <a:buFont typeface="Arial" panose="020B0604020202020204" pitchFamily="34" charset="0"/>
              <a:buChar char="•"/>
            </a:pPr>
            <a:r>
              <a:rPr lang="en-US" sz="2400" dirty="0"/>
              <a:t>Three interrelated areas: the Food-Water-Energy (FWE) nexus</a:t>
            </a:r>
          </a:p>
          <a:p>
            <a:pPr marL="742950" lvl="1" indent="-285750">
              <a:buFont typeface="Arial" panose="020B0604020202020204" pitchFamily="34" charset="0"/>
              <a:buChar char="•"/>
            </a:pPr>
            <a:r>
              <a:rPr lang="en-US" sz="2400" dirty="0">
                <a:solidFill>
                  <a:srgbClr val="0070C0"/>
                </a:solidFill>
              </a:rPr>
              <a:t>Sustainable watershed</a:t>
            </a:r>
          </a:p>
          <a:p>
            <a:pPr marL="742950" lvl="1" indent="-285750">
              <a:buFont typeface="Arial" panose="020B0604020202020204" pitchFamily="34" charset="0"/>
              <a:buChar char="•"/>
            </a:pPr>
            <a:r>
              <a:rPr lang="en-US" sz="2400" dirty="0">
                <a:solidFill>
                  <a:srgbClr val="0070C0"/>
                </a:solidFill>
              </a:rPr>
              <a:t>Sustainable energy</a:t>
            </a:r>
          </a:p>
          <a:p>
            <a:pPr marL="742950" lvl="1" indent="-285750">
              <a:buFont typeface="Arial" panose="020B0604020202020204" pitchFamily="34" charset="0"/>
              <a:buChar char="•"/>
            </a:pPr>
            <a:r>
              <a:rPr lang="en-US" sz="2400" dirty="0">
                <a:solidFill>
                  <a:srgbClr val="0070C0"/>
                </a:solidFill>
              </a:rPr>
              <a:t>Food systems dynamics</a:t>
            </a:r>
          </a:p>
          <a:p>
            <a:pPr lvl="1"/>
            <a:endParaRPr lang="en-US" sz="2400" dirty="0"/>
          </a:p>
        </p:txBody>
      </p:sp>
      <p:sp>
        <p:nvSpPr>
          <p:cNvPr id="5" name="Rectangle 4"/>
          <p:cNvSpPr/>
          <p:nvPr/>
        </p:nvSpPr>
        <p:spPr>
          <a:xfrm>
            <a:off x="157228" y="4143286"/>
            <a:ext cx="11514071" cy="1200329"/>
          </a:xfrm>
          <a:prstGeom prst="rect">
            <a:avLst/>
          </a:prstGeom>
        </p:spPr>
        <p:txBody>
          <a:bodyPr wrap="square" lIns="91440" tIns="45720" rIns="91440" bIns="45720" anchor="t">
            <a:spAutoFit/>
          </a:bodyPr>
          <a:lstStyle/>
          <a:p>
            <a:pPr marL="285750" indent="-285750">
              <a:spcAft>
                <a:spcPts val="1200"/>
              </a:spcAft>
              <a:buFont typeface="Arial" panose="020B0604020202020204" pitchFamily="34" charset="0"/>
              <a:buChar char="•"/>
            </a:pPr>
            <a:r>
              <a:rPr lang="en-US" sz="2400"/>
              <a:t>Features systems thinking, high-impact practices, content knowledge, field and </a:t>
            </a:r>
            <a:r>
              <a:rPr lang="en-US" sz="2400" dirty="0"/>
              <a:t>laboratory research, college-wide sustainability initiatives, and civic engagement and service learning  </a:t>
            </a:r>
          </a:p>
        </p:txBody>
      </p:sp>
    </p:spTree>
    <p:extLst>
      <p:ext uri="{BB962C8B-B14F-4D97-AF65-F5344CB8AC3E}">
        <p14:creationId xmlns:p14="http://schemas.microsoft.com/office/powerpoint/2010/main" val="402387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FB29-2ECA-4DD8-A40C-05D5BC4B0E0B}"/>
              </a:ext>
            </a:extLst>
          </p:cNvPr>
          <p:cNvSpPr>
            <a:spLocks noGrp="1"/>
          </p:cNvSpPr>
          <p:nvPr>
            <p:ph type="title" idx="4294967295"/>
          </p:nvPr>
        </p:nvSpPr>
        <p:spPr>
          <a:xfrm>
            <a:off x="2942289" y="254911"/>
            <a:ext cx="6295713" cy="1116013"/>
          </a:xfrm>
        </p:spPr>
        <p:txBody>
          <a:bodyPr>
            <a:normAutofit/>
          </a:bodyPr>
          <a:lstStyle/>
          <a:p>
            <a:pPr algn="ctr"/>
            <a:r>
              <a:rPr lang="en-US" sz="3600" b="1" dirty="0">
                <a:solidFill>
                  <a:schemeClr val="accent5"/>
                </a:solidFill>
              </a:rPr>
              <a:t>Unique Attributes of the Program</a:t>
            </a:r>
          </a:p>
        </p:txBody>
      </p:sp>
      <p:sp>
        <p:nvSpPr>
          <p:cNvPr id="3" name="Content Placeholder 2">
            <a:extLst>
              <a:ext uri="{FF2B5EF4-FFF2-40B4-BE49-F238E27FC236}">
                <a16:creationId xmlns:a16="http://schemas.microsoft.com/office/drawing/2014/main" id="{5A617701-1F67-42FD-9359-B3D79BD91E26}"/>
              </a:ext>
            </a:extLst>
          </p:cNvPr>
          <p:cNvSpPr>
            <a:spLocks noGrp="1"/>
          </p:cNvSpPr>
          <p:nvPr>
            <p:ph idx="4294967295"/>
          </p:nvPr>
        </p:nvSpPr>
        <p:spPr>
          <a:xfrm>
            <a:off x="770140" y="5334502"/>
            <a:ext cx="10547470" cy="1156709"/>
          </a:xfrm>
        </p:spPr>
        <p:txBody>
          <a:bodyPr vert="horz" lIns="91440" tIns="45720" rIns="91440" bIns="45720" rtlCol="0" anchor="ctr">
            <a:normAutofit/>
          </a:bodyPr>
          <a:lstStyle/>
          <a:p>
            <a:pPr marL="0" indent="0" algn="ctr">
              <a:spcBef>
                <a:spcPct val="0"/>
              </a:spcBef>
              <a:buNone/>
            </a:pPr>
            <a:r>
              <a:rPr lang="en-US" sz="3600" b="1" dirty="0">
                <a:solidFill>
                  <a:schemeClr val="accent5"/>
                </a:solidFill>
                <a:latin typeface="+mj-lt"/>
                <a:ea typeface="+mj-ea"/>
                <a:cs typeface="+mj-cs"/>
              </a:rPr>
              <a:t>We currently have opportunities to involve students in all FWE nexus experiences.</a:t>
            </a:r>
          </a:p>
        </p:txBody>
      </p:sp>
      <p:sp>
        <p:nvSpPr>
          <p:cNvPr id="5" name="TextBox 4"/>
          <p:cNvSpPr txBox="1"/>
          <p:nvPr/>
        </p:nvSpPr>
        <p:spPr>
          <a:xfrm>
            <a:off x="504816" y="4584045"/>
            <a:ext cx="2965940" cy="584775"/>
          </a:xfrm>
          <a:prstGeom prst="rect">
            <a:avLst/>
          </a:prstGeom>
          <a:noFill/>
        </p:spPr>
        <p:txBody>
          <a:bodyPr wrap="none" lIns="91440" tIns="45720" rIns="91440" bIns="45720" rtlCol="0" anchor="t">
            <a:spAutoFit/>
          </a:bodyPr>
          <a:lstStyle/>
          <a:p>
            <a:pPr algn="ctr"/>
            <a:r>
              <a:rPr lang="en-US" sz="1600" b="1" dirty="0"/>
              <a:t>Frederick Food Security Network</a:t>
            </a:r>
            <a:endParaRPr lang="en-US" sz="1600" b="1" dirty="0">
              <a:cs typeface="Calibri"/>
            </a:endParaRPr>
          </a:p>
          <a:p>
            <a:pPr algn="ctr"/>
            <a:r>
              <a:rPr lang="en-US" sz="1600" dirty="0"/>
              <a:t>(Community Food Systems)</a:t>
            </a:r>
            <a:endParaRPr lang="en-US" sz="1600" dirty="0">
              <a:cs typeface="Calibri"/>
            </a:endParaRPr>
          </a:p>
        </p:txBody>
      </p:sp>
      <p:sp>
        <p:nvSpPr>
          <p:cNvPr id="11" name="TextBox 10"/>
          <p:cNvSpPr txBox="1"/>
          <p:nvPr/>
        </p:nvSpPr>
        <p:spPr>
          <a:xfrm>
            <a:off x="8509913" y="4584045"/>
            <a:ext cx="2861232" cy="584775"/>
          </a:xfrm>
          <a:prstGeom prst="rect">
            <a:avLst/>
          </a:prstGeom>
          <a:noFill/>
        </p:spPr>
        <p:txBody>
          <a:bodyPr wrap="none" lIns="91440" tIns="45720" rIns="91440" bIns="45720" rtlCol="0" anchor="t">
            <a:spAutoFit/>
          </a:bodyPr>
          <a:lstStyle/>
          <a:p>
            <a:pPr algn="ctr"/>
            <a:r>
              <a:rPr lang="en-US" sz="1600" b="1" dirty="0"/>
              <a:t>Biofuels Research</a:t>
            </a:r>
            <a:endParaRPr lang="en-US" sz="1600" b="1" dirty="0">
              <a:cs typeface="Calibri"/>
            </a:endParaRPr>
          </a:p>
          <a:p>
            <a:pPr algn="ctr"/>
            <a:r>
              <a:rPr lang="en-US" sz="1600" dirty="0"/>
              <a:t>(Plant-based Fuel Development)</a:t>
            </a:r>
            <a:endParaRPr lang="en-US" sz="1600" dirty="0">
              <a:cs typeface="Calibri"/>
            </a:endParaRPr>
          </a:p>
        </p:txBody>
      </p:sp>
      <p:sp>
        <p:nvSpPr>
          <p:cNvPr id="12" name="TextBox 11"/>
          <p:cNvSpPr txBox="1"/>
          <p:nvPr/>
        </p:nvSpPr>
        <p:spPr>
          <a:xfrm>
            <a:off x="4124984" y="4584045"/>
            <a:ext cx="3718775" cy="584775"/>
          </a:xfrm>
          <a:prstGeom prst="rect">
            <a:avLst/>
          </a:prstGeom>
          <a:noFill/>
        </p:spPr>
        <p:txBody>
          <a:bodyPr wrap="none" lIns="91440" tIns="45720" rIns="91440" bIns="45720" rtlCol="0" anchor="t">
            <a:spAutoFit/>
          </a:bodyPr>
          <a:lstStyle/>
          <a:p>
            <a:pPr algn="ctr"/>
            <a:r>
              <a:rPr lang="en-US" sz="1600" b="1" dirty="0"/>
              <a:t>Center for Coastal and Watershed Studies</a:t>
            </a:r>
            <a:endParaRPr lang="en-US" sz="1600" b="1" dirty="0">
              <a:cs typeface="Calibri"/>
            </a:endParaRPr>
          </a:p>
          <a:p>
            <a:pPr algn="ctr"/>
            <a:r>
              <a:rPr lang="en-US" sz="1600" dirty="0"/>
              <a:t>(Watershed Sustainability)</a:t>
            </a:r>
            <a:endParaRPr lang="en-US" sz="1600" dirty="0">
              <a:cs typeface="Calibri"/>
            </a:endParaRPr>
          </a:p>
        </p:txBody>
      </p:sp>
      <p:pic>
        <p:nvPicPr>
          <p:cNvPr id="6" name="Picture 5"/>
          <p:cNvPicPr>
            <a:picLocks noChangeAspect="1"/>
          </p:cNvPicPr>
          <p:nvPr/>
        </p:nvPicPr>
        <p:blipFill rotWithShape="1">
          <a:blip r:embed="rId3"/>
          <a:srcRect l="24699" t="10047"/>
          <a:stretch/>
        </p:blipFill>
        <p:spPr>
          <a:xfrm>
            <a:off x="8412102" y="1534977"/>
            <a:ext cx="3403217" cy="30490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60" y="1525092"/>
            <a:ext cx="3058952" cy="3058952"/>
          </a:xfrm>
          <a:prstGeom prst="rect">
            <a:avLst/>
          </a:prstGeom>
        </p:spPr>
      </p:pic>
      <p:pic>
        <p:nvPicPr>
          <p:cNvPr id="4" name="Picture 6">
            <a:extLst>
              <a:ext uri="{FF2B5EF4-FFF2-40B4-BE49-F238E27FC236}">
                <a16:creationId xmlns:a16="http://schemas.microsoft.com/office/drawing/2014/main" id="{35B75696-CC52-4EF2-A919-FED713B093DE}"/>
              </a:ext>
            </a:extLst>
          </p:cNvPr>
          <p:cNvPicPr>
            <a:picLocks noChangeAspect="1"/>
          </p:cNvPicPr>
          <p:nvPr/>
        </p:nvPicPr>
        <p:blipFill>
          <a:blip r:embed="rId5"/>
          <a:stretch>
            <a:fillRect/>
          </a:stretch>
        </p:blipFill>
        <p:spPr>
          <a:xfrm>
            <a:off x="162427" y="1538036"/>
            <a:ext cx="4036594" cy="3050005"/>
          </a:xfrm>
          <a:prstGeom prst="rect">
            <a:avLst/>
          </a:prstGeom>
        </p:spPr>
      </p:pic>
    </p:spTree>
    <p:extLst>
      <p:ext uri="{BB962C8B-B14F-4D97-AF65-F5344CB8AC3E}">
        <p14:creationId xmlns:p14="http://schemas.microsoft.com/office/powerpoint/2010/main" val="2484372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845</TotalTime>
  <Words>617</Words>
  <Application>Microsoft Office PowerPoint</Application>
  <PresentationFormat>Widescreen</PresentationFormat>
  <Paragraphs>136</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Arial,Sans-Serif</vt:lpstr>
      <vt:lpstr>Calibri</vt:lpstr>
      <vt:lpstr>Calibri Light</vt:lpstr>
      <vt:lpstr>Tahoma</vt:lpstr>
      <vt:lpstr>Office Theme</vt:lpstr>
      <vt:lpstr>Hood College will thrive by preparing for the future,  building on  our strong foundation in the liberal arts  and sciences.   </vt:lpstr>
      <vt:lpstr>Forging Our Future</vt:lpstr>
      <vt:lpstr>The School of Health Sciences Vision Statement</vt:lpstr>
      <vt:lpstr>PowerPoint Presentation</vt:lpstr>
      <vt:lpstr>PowerPoint Presentation</vt:lpstr>
      <vt:lpstr>INTERDISCIPLINARY PROGRAMS</vt:lpstr>
      <vt:lpstr>PUBLIC HEALTH</vt:lpstr>
      <vt:lpstr>PowerPoint Presentation</vt:lpstr>
      <vt:lpstr>Unique Attributes of the Program</vt:lpstr>
      <vt:lpstr>HEALTH INFORMATICS</vt:lpstr>
      <vt:lpstr>HEALTH PROFESSION PROGRAMS</vt:lpstr>
      <vt:lpstr>                                 NURSING</vt:lpstr>
      <vt:lpstr>NUTRITION</vt:lpstr>
      <vt:lpstr>PowerPoint Presentation</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Small, Malinda</cp:lastModifiedBy>
  <cp:revision>308</cp:revision>
  <cp:lastPrinted>2020-11-20T17:38:03Z</cp:lastPrinted>
  <dcterms:created xsi:type="dcterms:W3CDTF">2019-03-19T20:11:36Z</dcterms:created>
  <dcterms:modified xsi:type="dcterms:W3CDTF">2021-07-29T15:18:53Z</dcterms:modified>
</cp:coreProperties>
</file>